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eu Dinh" initials="HD" lastIdx="1" clrIdx="0">
    <p:extLst>
      <p:ext uri="{19B8F6BF-5375-455C-9EA6-DF929625EA0E}">
        <p15:presenceInfo xmlns:p15="http://schemas.microsoft.com/office/powerpoint/2012/main" userId="ec1fba2727be42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FCC8"/>
    <a:srgbClr val="D8F8FA"/>
    <a:srgbClr val="00F400"/>
    <a:srgbClr val="00FF00"/>
    <a:srgbClr val="3AFF3A"/>
    <a:srgbClr val="29F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731" autoAdjust="0"/>
    <p:restoredTop sz="93792" autoAdjust="0"/>
  </p:normalViewPr>
  <p:slideViewPr>
    <p:cSldViewPr snapToGrid="0">
      <p:cViewPr>
        <p:scale>
          <a:sx n="33" d="100"/>
          <a:sy n="33" d="100"/>
        </p:scale>
        <p:origin x="844" y="-37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E20D2-D542-4CE1-878C-19D0814E1057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BCE97-AC11-43E0-BAAA-00E6D447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3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BCE97-AC11-43E0-BAAA-00E6D447E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9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9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5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4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3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6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6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3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ADA94-6BB7-4374-BE25-4DE06701D040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9DC46-36BA-4E8A-98C3-A8854D088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63" Type="http://schemas.openxmlformats.org/officeDocument/2006/relationships/image" Target="../media/image61.png"/><Relationship Id="rId68" Type="http://schemas.openxmlformats.org/officeDocument/2006/relationships/image" Target="../media/image66.png"/><Relationship Id="rId76" Type="http://schemas.openxmlformats.org/officeDocument/2006/relationships/image" Target="../media/image74.png"/><Relationship Id="rId84" Type="http://schemas.openxmlformats.org/officeDocument/2006/relationships/image" Target="../media/image82.png"/><Relationship Id="rId89" Type="http://schemas.openxmlformats.org/officeDocument/2006/relationships/image" Target="../media/image87.png"/><Relationship Id="rId97" Type="http://schemas.openxmlformats.org/officeDocument/2006/relationships/image" Target="../media/image95.png"/><Relationship Id="rId7" Type="http://schemas.openxmlformats.org/officeDocument/2006/relationships/image" Target="../media/image5.png"/><Relationship Id="rId71" Type="http://schemas.openxmlformats.org/officeDocument/2006/relationships/image" Target="../media/image69.png"/><Relationship Id="rId92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8" Type="http://schemas.openxmlformats.org/officeDocument/2006/relationships/image" Target="../media/image56.png"/><Relationship Id="rId66" Type="http://schemas.openxmlformats.org/officeDocument/2006/relationships/image" Target="../media/image64.png"/><Relationship Id="rId74" Type="http://schemas.openxmlformats.org/officeDocument/2006/relationships/image" Target="../media/image72.png"/><Relationship Id="rId79" Type="http://schemas.openxmlformats.org/officeDocument/2006/relationships/image" Target="../media/image77.png"/><Relationship Id="rId87" Type="http://schemas.openxmlformats.org/officeDocument/2006/relationships/image" Target="../media/image85.png"/><Relationship Id="rId5" Type="http://schemas.openxmlformats.org/officeDocument/2006/relationships/image" Target="../media/image3.png"/><Relationship Id="rId61" Type="http://schemas.openxmlformats.org/officeDocument/2006/relationships/image" Target="../media/image59.png"/><Relationship Id="rId82" Type="http://schemas.openxmlformats.org/officeDocument/2006/relationships/image" Target="../media/image80.png"/><Relationship Id="rId90" Type="http://schemas.openxmlformats.org/officeDocument/2006/relationships/image" Target="../media/image88.png"/><Relationship Id="rId95" Type="http://schemas.openxmlformats.org/officeDocument/2006/relationships/image" Target="../media/image93.png"/><Relationship Id="rId19" Type="http://schemas.openxmlformats.org/officeDocument/2006/relationships/image" Target="../media/image1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56" Type="http://schemas.openxmlformats.org/officeDocument/2006/relationships/image" Target="../media/image54.png"/><Relationship Id="rId64" Type="http://schemas.openxmlformats.org/officeDocument/2006/relationships/image" Target="../media/image62.png"/><Relationship Id="rId69" Type="http://schemas.openxmlformats.org/officeDocument/2006/relationships/image" Target="../media/image67.png"/><Relationship Id="rId77" Type="http://schemas.openxmlformats.org/officeDocument/2006/relationships/image" Target="../media/image75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72" Type="http://schemas.openxmlformats.org/officeDocument/2006/relationships/image" Target="../media/image70.png"/><Relationship Id="rId80" Type="http://schemas.openxmlformats.org/officeDocument/2006/relationships/image" Target="../media/image78.png"/><Relationship Id="rId85" Type="http://schemas.openxmlformats.org/officeDocument/2006/relationships/image" Target="../media/image83.png"/><Relationship Id="rId93" Type="http://schemas.openxmlformats.org/officeDocument/2006/relationships/image" Target="../media/image91.png"/><Relationship Id="rId98" Type="http://schemas.openxmlformats.org/officeDocument/2006/relationships/image" Target="../media/image9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png"/><Relationship Id="rId67" Type="http://schemas.openxmlformats.org/officeDocument/2006/relationships/image" Target="../media/image65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png"/><Relationship Id="rId83" Type="http://schemas.openxmlformats.org/officeDocument/2006/relationships/image" Target="../media/image81.png"/><Relationship Id="rId88" Type="http://schemas.openxmlformats.org/officeDocument/2006/relationships/image" Target="../media/image86.png"/><Relationship Id="rId91" Type="http://schemas.openxmlformats.org/officeDocument/2006/relationships/image" Target="../media/image89.png"/><Relationship Id="rId9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57" Type="http://schemas.openxmlformats.org/officeDocument/2006/relationships/image" Target="../media/image55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png"/><Relationship Id="rId73" Type="http://schemas.openxmlformats.org/officeDocument/2006/relationships/image" Target="../media/image71.png"/><Relationship Id="rId78" Type="http://schemas.openxmlformats.org/officeDocument/2006/relationships/image" Target="../media/image76.png"/><Relationship Id="rId81" Type="http://schemas.openxmlformats.org/officeDocument/2006/relationships/image" Target="../media/image79.pn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99" Type="http://schemas.openxmlformats.org/officeDocument/2006/relationships/image" Target="../media/image9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325">
            <a:extLst>
              <a:ext uri="{FF2B5EF4-FFF2-40B4-BE49-F238E27FC236}">
                <a16:creationId xmlns:a16="http://schemas.microsoft.com/office/drawing/2014/main" id="{7B42202B-EC33-45B9-B306-FDD605287679}"/>
              </a:ext>
            </a:extLst>
          </p:cNvPr>
          <p:cNvSpPr/>
          <p:nvPr/>
        </p:nvSpPr>
        <p:spPr>
          <a:xfrm>
            <a:off x="11198157" y="14970317"/>
            <a:ext cx="16198967" cy="11298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570E7C2-0999-4444-9AAD-60F0B55A10AD}"/>
              </a:ext>
            </a:extLst>
          </p:cNvPr>
          <p:cNvSpPr/>
          <p:nvPr/>
        </p:nvSpPr>
        <p:spPr>
          <a:xfrm>
            <a:off x="13950862" y="26165199"/>
            <a:ext cx="13405419" cy="102905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C4D732-3D28-4FB1-85B8-74E0DA45E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2" r="63491"/>
          <a:stretch/>
        </p:blipFill>
        <p:spPr>
          <a:xfrm>
            <a:off x="17279638" y="33605736"/>
            <a:ext cx="531542" cy="1000125"/>
          </a:xfrm>
          <a:prstGeom prst="rect">
            <a:avLst/>
          </a:prstGeom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0D19B2D9-3FE5-464F-8A3A-0F2EC28FF71B}"/>
              </a:ext>
            </a:extLst>
          </p:cNvPr>
          <p:cNvSpPr/>
          <p:nvPr/>
        </p:nvSpPr>
        <p:spPr>
          <a:xfrm>
            <a:off x="11103876" y="5448792"/>
            <a:ext cx="16130285" cy="3330803"/>
          </a:xfrm>
          <a:prstGeom prst="rect">
            <a:avLst/>
          </a:prstGeom>
          <a:solidFill>
            <a:srgbClr val="CDFC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A8BE37-CEE7-47D5-810E-560B9AFED6A6}"/>
              </a:ext>
            </a:extLst>
          </p:cNvPr>
          <p:cNvSpPr/>
          <p:nvPr/>
        </p:nvSpPr>
        <p:spPr>
          <a:xfrm>
            <a:off x="97813" y="23029702"/>
            <a:ext cx="13830955" cy="134260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3457118-1094-4BF7-8064-5EE8CB941401}"/>
              </a:ext>
            </a:extLst>
          </p:cNvPr>
          <p:cNvSpPr/>
          <p:nvPr/>
        </p:nvSpPr>
        <p:spPr>
          <a:xfrm>
            <a:off x="123177" y="13152611"/>
            <a:ext cx="14278622" cy="13012589"/>
          </a:xfrm>
          <a:custGeom>
            <a:avLst/>
            <a:gdLst>
              <a:gd name="connsiteX0" fmla="*/ 0 w 14278622"/>
              <a:gd name="connsiteY0" fmla="*/ 0 h 13012589"/>
              <a:gd name="connsiteX1" fmla="*/ 11040580 w 14278622"/>
              <a:gd name="connsiteY1" fmla="*/ 0 h 13012589"/>
              <a:gd name="connsiteX2" fmla="*/ 11040580 w 14278622"/>
              <a:gd name="connsiteY2" fmla="*/ 5652145 h 13012589"/>
              <a:gd name="connsiteX3" fmla="*/ 14278622 w 14278622"/>
              <a:gd name="connsiteY3" fmla="*/ 5652145 h 13012589"/>
              <a:gd name="connsiteX4" fmla="*/ 14278622 w 14278622"/>
              <a:gd name="connsiteY4" fmla="*/ 13012589 h 13012589"/>
              <a:gd name="connsiteX5" fmla="*/ 4763329 w 14278622"/>
              <a:gd name="connsiteY5" fmla="*/ 13012589 h 13012589"/>
              <a:gd name="connsiteX6" fmla="*/ 4763329 w 14278622"/>
              <a:gd name="connsiteY6" fmla="*/ 9783425 h 13012589"/>
              <a:gd name="connsiteX7" fmla="*/ 0 w 14278622"/>
              <a:gd name="connsiteY7" fmla="*/ 9783425 h 1301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78622" h="13012589">
                <a:moveTo>
                  <a:pt x="0" y="0"/>
                </a:moveTo>
                <a:lnTo>
                  <a:pt x="11040580" y="0"/>
                </a:lnTo>
                <a:lnTo>
                  <a:pt x="11040580" y="5652145"/>
                </a:lnTo>
                <a:lnTo>
                  <a:pt x="14278622" y="5652145"/>
                </a:lnTo>
                <a:lnTo>
                  <a:pt x="14278622" y="13012589"/>
                </a:lnTo>
                <a:lnTo>
                  <a:pt x="4763329" y="13012589"/>
                </a:lnTo>
                <a:lnTo>
                  <a:pt x="4763329" y="9783425"/>
                </a:lnTo>
                <a:lnTo>
                  <a:pt x="0" y="97834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ECBADC-2AE9-4430-9027-02E5207E1676}"/>
              </a:ext>
            </a:extLst>
          </p:cNvPr>
          <p:cNvSpPr/>
          <p:nvPr/>
        </p:nvSpPr>
        <p:spPr>
          <a:xfrm>
            <a:off x="135439" y="7440598"/>
            <a:ext cx="10890098" cy="56185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43CC2-9F3E-4EF9-80EC-B298978228F4}"/>
              </a:ext>
            </a:extLst>
          </p:cNvPr>
          <p:cNvSpPr/>
          <p:nvPr/>
        </p:nvSpPr>
        <p:spPr>
          <a:xfrm>
            <a:off x="70253" y="2038556"/>
            <a:ext cx="7488431" cy="1803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D54315-3844-42EA-A24F-0EF92CBF1762}"/>
              </a:ext>
            </a:extLst>
          </p:cNvPr>
          <p:cNvSpPr/>
          <p:nvPr/>
        </p:nvSpPr>
        <p:spPr>
          <a:xfrm>
            <a:off x="135439" y="5448792"/>
            <a:ext cx="10877836" cy="1928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696B-D312-41BB-9F38-758EEAC2ED3D}"/>
              </a:ext>
            </a:extLst>
          </p:cNvPr>
          <p:cNvSpPr txBox="1"/>
          <p:nvPr/>
        </p:nvSpPr>
        <p:spPr>
          <a:xfrm>
            <a:off x="4388204" y="262624"/>
            <a:ext cx="17803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EXTRACTING TRANSMISSION TOWER CARD CONSTRUCTION YEAR USING </a:t>
            </a:r>
            <a:r>
              <a:rPr lang="en-US" sz="4800" b="1" dirty="0">
                <a:solidFill>
                  <a:schemeClr val="accent1"/>
                </a:solidFill>
              </a:rPr>
              <a:t>OPTICAL CHARACTER 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C343A-A228-4DA3-8CB8-7FDA091AA2A8}"/>
              </a:ext>
            </a:extLst>
          </p:cNvPr>
          <p:cNvSpPr txBox="1"/>
          <p:nvPr/>
        </p:nvSpPr>
        <p:spPr>
          <a:xfrm>
            <a:off x="224029" y="2096754"/>
            <a:ext cx="733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PROGRAMING LANGUAGE OF CHOICE: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8407-0C43-49A7-A07F-DC12EBA34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" t="2870" b="1"/>
          <a:stretch/>
        </p:blipFill>
        <p:spPr>
          <a:xfrm>
            <a:off x="304786" y="2722517"/>
            <a:ext cx="2875106" cy="1025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055906-9841-4659-8C6D-65EFC2064A99}"/>
              </a:ext>
            </a:extLst>
          </p:cNvPr>
          <p:cNvSpPr txBox="1"/>
          <p:nvPr/>
        </p:nvSpPr>
        <p:spPr>
          <a:xfrm>
            <a:off x="3292268" y="2688152"/>
            <a:ext cx="4211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Readable, Human Friendly Syntax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Versatile, Readily Integrate with C++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Big Community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BFBF3-EC27-4A4B-AEFE-1F9E29B57545}"/>
              </a:ext>
            </a:extLst>
          </p:cNvPr>
          <p:cNvSpPr txBox="1"/>
          <p:nvPr/>
        </p:nvSpPr>
        <p:spPr>
          <a:xfrm>
            <a:off x="7695901" y="2065365"/>
            <a:ext cx="14137219" cy="3277820"/>
          </a:xfrm>
          <a:prstGeom prst="rect">
            <a:avLst/>
          </a:prstGeom>
          <a:solidFill>
            <a:srgbClr val="D8F8FA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NOTABLE MODULE/PACKAGE:</a:t>
            </a:r>
          </a:p>
          <a:p>
            <a:pPr>
              <a:spcBef>
                <a:spcPts val="600"/>
              </a:spcBef>
            </a:pPr>
            <a:r>
              <a:rPr lang="en-US" sz="2000" b="1" dirty="0" err="1"/>
              <a:t>os</a:t>
            </a:r>
            <a:r>
              <a:rPr lang="en-US" sz="2000" dirty="0"/>
              <a:t>: Operating System Interfaces, Handles </a:t>
            </a:r>
            <a:r>
              <a:rPr lang="en-US" sz="2000" b="1" dirty="0"/>
              <a:t>Directory Scanning</a:t>
            </a:r>
            <a:r>
              <a:rPr lang="en-US" sz="2000" dirty="0"/>
              <a:t> and </a:t>
            </a:r>
            <a:r>
              <a:rPr lang="en-US" sz="2000" b="1" dirty="0"/>
              <a:t>Reading Files’ Metadata</a:t>
            </a:r>
            <a:r>
              <a:rPr lang="en-US" sz="20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2000" b="1" dirty="0"/>
              <a:t>re</a:t>
            </a:r>
            <a:r>
              <a:rPr lang="en-US" sz="2000" dirty="0"/>
              <a:t>: Regular Expression Pattern Matching, Handles File Path/Name </a:t>
            </a:r>
            <a:r>
              <a:rPr lang="en-US" sz="2000" b="1" dirty="0"/>
              <a:t>Filtering</a:t>
            </a:r>
            <a:r>
              <a:rPr lang="en-US" sz="2000" dirty="0"/>
              <a:t> and Result </a:t>
            </a:r>
            <a:r>
              <a:rPr lang="en-US" sz="2000" b="1" dirty="0"/>
              <a:t>Sanity Checks</a:t>
            </a:r>
            <a:r>
              <a:rPr lang="en-US" sz="20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2000" b="1" dirty="0" err="1"/>
              <a:t>concurrent.futures</a:t>
            </a:r>
            <a:r>
              <a:rPr lang="en-US" sz="2000" dirty="0"/>
              <a:t>: Parallel Processing, Handles </a:t>
            </a:r>
            <a:r>
              <a:rPr lang="en-US" sz="2000" b="1" dirty="0"/>
              <a:t>Parallel, Independent Processes</a:t>
            </a:r>
            <a:r>
              <a:rPr lang="en-US" sz="2000" dirty="0"/>
              <a:t> that Utilize </a:t>
            </a:r>
            <a:r>
              <a:rPr lang="en-US" sz="2000" b="1" dirty="0"/>
              <a:t>All CPU Cores</a:t>
            </a:r>
            <a:r>
              <a:rPr lang="en-US" sz="2000" dirty="0"/>
              <a:t>.</a:t>
            </a:r>
            <a:endParaRPr lang="en-US" sz="2000" b="1" dirty="0"/>
          </a:p>
          <a:p>
            <a:pPr>
              <a:spcBef>
                <a:spcPts val="600"/>
              </a:spcBef>
            </a:pPr>
            <a:r>
              <a:rPr lang="en-US" sz="2000" b="1" dirty="0"/>
              <a:t>cv2</a:t>
            </a:r>
            <a:r>
              <a:rPr lang="en-US" sz="2000" dirty="0"/>
              <a:t>: Images Processing Suite, Handles Image Pre-Processing Actions Like </a:t>
            </a:r>
            <a:r>
              <a:rPr lang="en-US" sz="2000" b="1" dirty="0"/>
              <a:t>Apply Filter</a:t>
            </a:r>
            <a:r>
              <a:rPr lang="en-US" sz="2000" dirty="0"/>
              <a:t> or </a:t>
            </a:r>
            <a:r>
              <a:rPr lang="en-US" sz="2000" b="1" dirty="0"/>
              <a:t>Object Detectio</a:t>
            </a:r>
            <a:r>
              <a:rPr lang="en-US" sz="2000" dirty="0"/>
              <a:t>n.</a:t>
            </a:r>
          </a:p>
          <a:p>
            <a:pPr>
              <a:spcBef>
                <a:spcPts val="600"/>
              </a:spcBef>
            </a:pPr>
            <a:r>
              <a:rPr lang="en-US" sz="2000" b="1" dirty="0"/>
              <a:t>popper/pdf2image</a:t>
            </a:r>
            <a:r>
              <a:rPr lang="en-US" sz="2000" dirty="0"/>
              <a:t>: Handles</a:t>
            </a:r>
            <a:r>
              <a:rPr lang="en-US" sz="2000" b="1" dirty="0"/>
              <a:t> </a:t>
            </a:r>
            <a:r>
              <a:rPr lang="en-US" sz="2000" dirty="0"/>
              <a:t>Converting</a:t>
            </a:r>
            <a:r>
              <a:rPr lang="en-US" sz="2000" b="1" dirty="0"/>
              <a:t> PDF Files to PNG Images </a:t>
            </a:r>
            <a:r>
              <a:rPr lang="en-US" sz="2000" dirty="0"/>
              <a:t>(Compatibility with </a:t>
            </a:r>
            <a:r>
              <a:rPr lang="en-US" sz="2000" b="1" dirty="0"/>
              <a:t>cv2</a:t>
            </a:r>
            <a:r>
              <a:rPr lang="en-US" sz="2000" dirty="0"/>
              <a:t> and </a:t>
            </a:r>
            <a:r>
              <a:rPr lang="en-US" sz="2000" b="1" dirty="0"/>
              <a:t>Tesseract</a:t>
            </a:r>
            <a:r>
              <a:rPr lang="en-US" sz="2000" dirty="0"/>
              <a:t>).</a:t>
            </a:r>
            <a:endParaRPr lang="en-US" sz="2000" b="1" dirty="0"/>
          </a:p>
          <a:p>
            <a:pPr>
              <a:spcBef>
                <a:spcPts val="600"/>
              </a:spcBef>
            </a:pPr>
            <a:r>
              <a:rPr lang="en-US" sz="2000" b="1" dirty="0" err="1"/>
              <a:t>numpy</a:t>
            </a:r>
            <a:r>
              <a:rPr lang="en-US" sz="2000" dirty="0"/>
              <a:t>: Array Manipulation, Handles </a:t>
            </a:r>
            <a:r>
              <a:rPr lang="en-US" sz="2000" b="1" dirty="0"/>
              <a:t>Targeted Image Modification</a:t>
            </a:r>
            <a:r>
              <a:rPr lang="en-US" sz="2000" dirty="0"/>
              <a:t> (Cropping, Deleting Sections, Drawing Boxes).</a:t>
            </a:r>
          </a:p>
          <a:p>
            <a:pPr>
              <a:spcBef>
                <a:spcPts val="600"/>
              </a:spcBef>
            </a:pPr>
            <a:r>
              <a:rPr lang="en-US" sz="2000" b="1" dirty="0" err="1"/>
              <a:t>pytesseract</a:t>
            </a:r>
            <a:r>
              <a:rPr lang="en-US" sz="2000" dirty="0"/>
              <a:t>: Python Interface with </a:t>
            </a:r>
            <a:r>
              <a:rPr lang="en-US" sz="2000" b="1" dirty="0"/>
              <a:t>Tesseract OCR Engine</a:t>
            </a:r>
            <a:r>
              <a:rPr lang="en-US" sz="2000" dirty="0"/>
              <a:t>, Handles Extraction of String Results from OCR and Specifying Configurations.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6578C-7ED9-46C6-BE26-12B954ECC187}"/>
              </a:ext>
            </a:extLst>
          </p:cNvPr>
          <p:cNvSpPr txBox="1"/>
          <p:nvPr/>
        </p:nvSpPr>
        <p:spPr>
          <a:xfrm>
            <a:off x="187254" y="4663113"/>
            <a:ext cx="8501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DETAILED PROCESSES: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27EF1-6629-4D68-8213-FC090A0427EE}"/>
              </a:ext>
            </a:extLst>
          </p:cNvPr>
          <p:cNvSpPr txBox="1"/>
          <p:nvPr/>
        </p:nvSpPr>
        <p:spPr>
          <a:xfrm>
            <a:off x="135439" y="5448792"/>
            <a:ext cx="95658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1. Search For All Tower Cards in Directory</a:t>
            </a:r>
          </a:p>
          <a:p>
            <a:r>
              <a:rPr lang="en-US" dirty="0"/>
              <a:t>All Tower Cards Name Have the Format:</a:t>
            </a:r>
          </a:p>
          <a:p>
            <a:r>
              <a:rPr lang="en-US" dirty="0"/>
              <a:t>&lt;</a:t>
            </a:r>
            <a:r>
              <a:rPr lang="en-US" dirty="0" err="1"/>
              <a:t>sharepoint</a:t>
            </a:r>
            <a:r>
              <a:rPr lang="en-US" dirty="0"/>
              <a:t>&gt;\&lt;voltage&gt;\&lt;circuit&gt;\&lt;structure&gt;\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&lt;card name&gt; IC &lt;optional index&gt;.pdf</a:t>
            </a:r>
          </a:p>
          <a:p>
            <a:r>
              <a:rPr lang="en-US" dirty="0"/>
              <a:t>Write the list of paths in target directory that pass the filter into </a:t>
            </a:r>
            <a:r>
              <a:rPr lang="en-US" b="1" dirty="0"/>
              <a:t>tracker.txt</a:t>
            </a:r>
            <a:r>
              <a:rPr lang="en-US" dirty="0"/>
              <a:t> with the order (index) that the path is found </a:t>
            </a:r>
            <a:r>
              <a:rPr lang="en-US" b="1" dirty="0"/>
              <a:t>(Provide the capability of resuming if the script is interrupted during runtime)</a:t>
            </a:r>
            <a:r>
              <a:rPr lang="en-US" dirty="0"/>
              <a:t>:</a:t>
            </a:r>
            <a:endParaRPr lang="en-US" b="1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3CE9C22-7D31-492E-A9FE-4EA0B7628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382" y="5530564"/>
            <a:ext cx="3301098" cy="276999"/>
          </a:xfrm>
          <a:prstGeom prst="rect">
            <a:avLst/>
          </a:prstGeom>
          <a:solidFill>
            <a:srgbClr val="131314"/>
          </a:solidFill>
          <a:ln w="476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re.compile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Consolas" panose="020B0609020204030204" pitchFamily="49" charset="0"/>
              </a:rPr>
              <a:t>r".* IC ?.*\.pdf\b"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re.I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)   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313BA-C416-45BE-BCD6-65636E322772}"/>
              </a:ext>
            </a:extLst>
          </p:cNvPr>
          <p:cNvSpPr txBox="1"/>
          <p:nvPr/>
        </p:nvSpPr>
        <p:spPr>
          <a:xfrm>
            <a:off x="9488576" y="5935623"/>
            <a:ext cx="765527" cy="523220"/>
          </a:xfrm>
          <a:prstGeom prst="rect">
            <a:avLst/>
          </a:prstGeom>
          <a:solidFill>
            <a:srgbClr val="FFFF0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highlight>
                  <a:srgbClr val="FFFF00"/>
                </a:highlight>
              </a:rPr>
              <a:t>Filter 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highlight>
                  <a:srgbClr val="FFFF00"/>
                </a:highlight>
              </a:rPr>
              <a:t>Pattern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E848DA28-F27C-4AA7-A73D-A8DD3C7F0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380" y="6970420"/>
            <a:ext cx="6896440" cy="276999"/>
          </a:xfrm>
          <a:prstGeom prst="rect">
            <a:avLst/>
          </a:prstGeom>
          <a:solidFill>
            <a:srgbClr val="131314"/>
          </a:solidFill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2:C:\Users\hieu0\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PycharmProjects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GeneralParsing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test_subjects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\19-6 IC[1024].pdf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E51A9F-18FA-4AD0-AE73-BC3E8293A339}"/>
              </a:ext>
            </a:extLst>
          </p:cNvPr>
          <p:cNvSpPr txBox="1"/>
          <p:nvPr/>
        </p:nvSpPr>
        <p:spPr>
          <a:xfrm>
            <a:off x="123177" y="7373315"/>
            <a:ext cx="93016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2. Loop Through </a:t>
            </a:r>
            <a:r>
              <a:rPr lang="en-US" sz="2400" b="1" i="1" u="sng" dirty="0"/>
              <a:t>tracker.txt</a:t>
            </a:r>
            <a:r>
              <a:rPr lang="en-US" sz="2400" b="1" u="sng" dirty="0"/>
              <a:t> and Feed the Paths to </a:t>
            </a:r>
            <a:r>
              <a:rPr lang="en-US" sz="2400" b="1" i="1" u="sng" dirty="0"/>
              <a:t>pdf2img</a:t>
            </a:r>
          </a:p>
          <a:p>
            <a:r>
              <a:rPr lang="en-US" b="1" dirty="0"/>
              <a:t>pdf2img.convert_from_path</a:t>
            </a:r>
            <a:r>
              <a:rPr lang="en-US" dirty="0"/>
              <a:t> turns a PDF into a list of bitmaps (</a:t>
            </a:r>
            <a:r>
              <a:rPr lang="en-US" b="1" dirty="0"/>
              <a:t>.BMP</a:t>
            </a:r>
            <a:r>
              <a:rPr lang="en-US" dirty="0"/>
              <a:t>), each correspond to a page inf the PDF, given the PDF’s path.</a:t>
            </a:r>
            <a:r>
              <a:rPr lang="en-US" b="1" dirty="0"/>
              <a:t> THE MAJORITY OF TOWER CARDS HAVE 2 PAGES: FRONT AND BACK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dirty="0" err="1"/>
              <a:t>bmps</a:t>
            </a:r>
            <a:r>
              <a:rPr lang="en-US" dirty="0"/>
              <a:t> are then converted to </a:t>
            </a:r>
            <a:r>
              <a:rPr lang="en-US" b="1" dirty="0" err="1"/>
              <a:t>numpy</a:t>
            </a:r>
            <a:r>
              <a:rPr lang="en-US" b="1" dirty="0"/>
              <a:t> uint8</a:t>
            </a:r>
            <a:r>
              <a:rPr lang="en-US" dirty="0"/>
              <a:t> (0-255) array.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523506AB-D105-4A9B-A439-7A1091ABE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48" y="8696121"/>
            <a:ext cx="6641562" cy="461665"/>
          </a:xfrm>
          <a:prstGeom prst="rect">
            <a:avLst/>
          </a:prstGeom>
          <a:solidFill>
            <a:srgbClr val="131314"/>
          </a:solidFill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bmps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convert_from_path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pdf_path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pdf_path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dpi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dpi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54B33E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kargs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channel_correction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np.asarray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(bmp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=np.uint8))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bmp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bmps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472016-F684-42A8-A0E4-A40DAD86F563}"/>
              </a:ext>
            </a:extLst>
          </p:cNvPr>
          <p:cNvSpPr txBox="1"/>
          <p:nvPr/>
        </p:nvSpPr>
        <p:spPr>
          <a:xfrm>
            <a:off x="1888433" y="12330169"/>
            <a:ext cx="141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RAW FRONT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17979-863F-4754-B9E4-2BBB477D37FF}"/>
              </a:ext>
            </a:extLst>
          </p:cNvPr>
          <p:cNvSpPr txBox="1"/>
          <p:nvPr/>
        </p:nvSpPr>
        <p:spPr>
          <a:xfrm>
            <a:off x="7433496" y="12330169"/>
            <a:ext cx="131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RAW BACK</a:t>
            </a:r>
          </a:p>
        </p:txBody>
      </p:sp>
      <p:pic>
        <p:nvPicPr>
          <p:cNvPr id="42" name="Picture 4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7A037C2-5033-4B5B-BE63-9DBCFCDBAD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4"/>
          <a:stretch/>
        </p:blipFill>
        <p:spPr>
          <a:xfrm rot="10740000">
            <a:off x="5269715" y="9184974"/>
            <a:ext cx="5371717" cy="3117322"/>
          </a:xfrm>
          <a:prstGeom prst="rect">
            <a:avLst/>
          </a:prstGeom>
        </p:spPr>
      </p:pic>
      <p:pic>
        <p:nvPicPr>
          <p:cNvPr id="40" name="Picture 3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8C5713D-0A66-416A-AB76-193243F153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7"/>
          <a:stretch/>
        </p:blipFill>
        <p:spPr>
          <a:xfrm>
            <a:off x="70253" y="9213652"/>
            <a:ext cx="5299372" cy="3074544"/>
          </a:xfrm>
          <a:prstGeom prst="rect">
            <a:avLst/>
          </a:prstGeom>
        </p:spPr>
      </p:pic>
      <p:pic>
        <p:nvPicPr>
          <p:cNvPr id="43" name="Picture 4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4C4EA37-4195-4F5D-B5EA-3CAC0D8AC5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56790" r="76911" b="38640"/>
          <a:stretch/>
        </p:blipFill>
        <p:spPr>
          <a:xfrm>
            <a:off x="1310050" y="10858351"/>
            <a:ext cx="1075645" cy="4240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AD2ADB8-1453-4D1E-8699-FBF0BE84BBBE}"/>
              </a:ext>
            </a:extLst>
          </p:cNvPr>
          <p:cNvSpPr/>
          <p:nvPr/>
        </p:nvSpPr>
        <p:spPr>
          <a:xfrm>
            <a:off x="1391819" y="9432718"/>
            <a:ext cx="701040" cy="362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6C8D86-2BDC-4130-AEA7-7CB85ADCDAF4}"/>
              </a:ext>
            </a:extLst>
          </p:cNvPr>
          <p:cNvSpPr txBox="1"/>
          <p:nvPr/>
        </p:nvSpPr>
        <p:spPr>
          <a:xfrm>
            <a:off x="861173" y="9761392"/>
            <a:ext cx="1762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0000"/>
                </a:highlight>
              </a:rPr>
              <a:t>Browning Patches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9F7CA2-CFD4-4644-865B-26B6692C297C}"/>
              </a:ext>
            </a:extLst>
          </p:cNvPr>
          <p:cNvSpPr txBox="1"/>
          <p:nvPr/>
        </p:nvSpPr>
        <p:spPr>
          <a:xfrm>
            <a:off x="1208376" y="11273526"/>
            <a:ext cx="1360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0000"/>
                </a:highlight>
              </a:rPr>
              <a:t>Faint Text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719E2F-D419-462E-8388-B61E754685E7}"/>
              </a:ext>
            </a:extLst>
          </p:cNvPr>
          <p:cNvSpPr txBox="1"/>
          <p:nvPr/>
        </p:nvSpPr>
        <p:spPr>
          <a:xfrm>
            <a:off x="5733916" y="9367914"/>
            <a:ext cx="187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0000"/>
                </a:highlight>
              </a:rPr>
              <a:t>1-2 Deg. Skewed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36F204-64ED-4A4B-8509-BC326942B143}"/>
              </a:ext>
            </a:extLst>
          </p:cNvPr>
          <p:cNvSpPr txBox="1"/>
          <p:nvPr/>
        </p:nvSpPr>
        <p:spPr>
          <a:xfrm>
            <a:off x="9065676" y="11977666"/>
            <a:ext cx="190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highlight>
                  <a:srgbClr val="FF0000"/>
                </a:highlight>
              </a:rPr>
              <a:t>Wrong Orientation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73960A-40E3-4151-BE4A-E8866FFC60A3}"/>
              </a:ext>
            </a:extLst>
          </p:cNvPr>
          <p:cNvSpPr txBox="1"/>
          <p:nvPr/>
        </p:nvSpPr>
        <p:spPr>
          <a:xfrm>
            <a:off x="163137" y="13152612"/>
            <a:ext cx="10926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3. Image Pre-Processing (Preliminary Stage)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        </a:t>
            </a:r>
            <a:r>
              <a:rPr lang="en-US" sz="2000" b="1" u="sng" dirty="0">
                <a:solidFill>
                  <a:srgbClr val="FF0000"/>
                </a:solidFill>
              </a:rPr>
              <a:t>Gray-Scaling</a:t>
            </a:r>
            <a:r>
              <a:rPr lang="en-US" sz="2000" b="1" dirty="0">
                <a:solidFill>
                  <a:srgbClr val="FF0000"/>
                </a:solidFill>
              </a:rPr>
              <a:t>          </a:t>
            </a:r>
            <a:r>
              <a:rPr lang="en-US" sz="2000" b="1" dirty="0"/>
              <a:t>-&gt;</a:t>
            </a:r>
            <a:r>
              <a:rPr lang="en-US" sz="2000" b="1" dirty="0">
                <a:solidFill>
                  <a:schemeClr val="accent1"/>
                </a:solidFill>
              </a:rPr>
              <a:t>         </a:t>
            </a:r>
            <a:r>
              <a:rPr lang="en-US" sz="2000" b="1" u="sng" dirty="0">
                <a:solidFill>
                  <a:schemeClr val="accent1"/>
                </a:solidFill>
              </a:rPr>
              <a:t>Sharpening</a:t>
            </a:r>
            <a:r>
              <a:rPr lang="en-US" sz="2000" b="1" dirty="0">
                <a:solidFill>
                  <a:schemeClr val="accent1"/>
                </a:solidFill>
              </a:rPr>
              <a:t>            </a:t>
            </a:r>
            <a:r>
              <a:rPr lang="en-US" sz="2000" b="1" dirty="0"/>
              <a:t>-&gt;      </a:t>
            </a:r>
            <a:r>
              <a:rPr lang="en-US" sz="2000" b="1" u="sng" dirty="0">
                <a:solidFill>
                  <a:schemeClr val="accent6"/>
                </a:solidFill>
              </a:rPr>
              <a:t>Otsu Thresholding</a:t>
            </a:r>
            <a:r>
              <a:rPr lang="en-US" sz="2000" b="1" dirty="0">
                <a:solidFill>
                  <a:schemeClr val="accent6"/>
                </a:solidFill>
              </a:rPr>
              <a:t>      </a:t>
            </a:r>
            <a:r>
              <a:rPr lang="en-US" sz="2000" b="1" dirty="0"/>
              <a:t>-&gt;</a:t>
            </a:r>
            <a:r>
              <a:rPr lang="en-US" sz="2000" b="1" dirty="0">
                <a:solidFill>
                  <a:schemeClr val="accent2"/>
                </a:solidFill>
              </a:rPr>
              <a:t>   </a:t>
            </a:r>
            <a:r>
              <a:rPr lang="en-US" sz="2000" b="1" u="sng" dirty="0">
                <a:solidFill>
                  <a:schemeClr val="accent2"/>
                </a:solidFill>
              </a:rPr>
              <a:t>Noise Island Removal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F302CC-76EB-40FA-A2A0-DA8CC9C6BC3C}"/>
              </a:ext>
            </a:extLst>
          </p:cNvPr>
          <p:cNvSpPr txBox="1"/>
          <p:nvPr/>
        </p:nvSpPr>
        <p:spPr>
          <a:xfrm>
            <a:off x="11163757" y="5537411"/>
            <a:ext cx="4774130" cy="369332"/>
          </a:xfrm>
          <a:prstGeom prst="rect">
            <a:avLst/>
          </a:prstGeom>
          <a:solidFill>
            <a:srgbClr val="00F400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OPERATION SHOWCASE:</a:t>
            </a:r>
            <a:r>
              <a:rPr lang="en-US" b="1" dirty="0"/>
              <a:t> TEMPLATE MATCHING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3C36D9B-72AC-4328-90D4-3C76C9CA4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71148" y="5585811"/>
            <a:ext cx="3542062" cy="2653751"/>
          </a:xfrm>
          <a:prstGeom prst="rect">
            <a:avLst/>
          </a:prstGeom>
        </p:spPr>
      </p:pic>
      <p:pic>
        <p:nvPicPr>
          <p:cNvPr id="59" name="Picture 58" descr="A close up of a mans face&#10;&#10;Description automatically generated">
            <a:extLst>
              <a:ext uri="{FF2B5EF4-FFF2-40B4-BE49-F238E27FC236}">
                <a16:creationId xmlns:a16="http://schemas.microsoft.com/office/drawing/2014/main" id="{780948F7-EE66-4A93-ADC4-241DBA72DC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0" t="19654" r="25983" b="23996"/>
          <a:stretch/>
        </p:blipFill>
        <p:spPr>
          <a:xfrm>
            <a:off x="19307326" y="5556687"/>
            <a:ext cx="1738814" cy="1241699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502CDE1-8F2F-4A1B-9B77-AFA7659571F2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18327322" y="6177537"/>
            <a:ext cx="980004" cy="361228"/>
          </a:xfrm>
          <a:prstGeom prst="straightConnector1">
            <a:avLst/>
          </a:prstGeom>
          <a:ln w="12700">
            <a:solidFill>
              <a:srgbClr val="FF0000"/>
            </a:solidFill>
            <a:headEnd w="sm" len="lg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864733A-94A5-4E5F-9FB9-3C5E4CB6B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757" y="5971284"/>
            <a:ext cx="2765011" cy="1789125"/>
          </a:xfrm>
          <a:prstGeom prst="rect">
            <a:avLst/>
          </a:prstGeom>
        </p:spPr>
      </p:pic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1107ABC3-0A59-49E7-8BF5-E9909390C4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232" y="6795508"/>
            <a:ext cx="2563857" cy="303001"/>
          </a:xfrm>
          <a:prstGeom prst="rect">
            <a:avLst/>
          </a:prstGeom>
        </p:spPr>
      </p:pic>
      <p:pic>
        <p:nvPicPr>
          <p:cNvPr id="69" name="Picture 68" descr="A close up of a device&#10;&#10;Description automatically generated">
            <a:extLst>
              <a:ext uri="{FF2B5EF4-FFF2-40B4-BE49-F238E27FC236}">
                <a16:creationId xmlns:a16="http://schemas.microsoft.com/office/drawing/2014/main" id="{538F8BDC-E527-4AF2-A750-288D7181B2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624" y="6027767"/>
            <a:ext cx="2563856" cy="303001"/>
          </a:xfrm>
          <a:prstGeom prst="rect">
            <a:avLst/>
          </a:prstGeom>
        </p:spPr>
      </p:pic>
      <p:sp>
        <p:nvSpPr>
          <p:cNvPr id="70" name="Plus Sign 69">
            <a:extLst>
              <a:ext uri="{FF2B5EF4-FFF2-40B4-BE49-F238E27FC236}">
                <a16:creationId xmlns:a16="http://schemas.microsoft.com/office/drawing/2014/main" id="{ED433737-F084-4908-9C8E-7985FEDD332D}"/>
              </a:ext>
            </a:extLst>
          </p:cNvPr>
          <p:cNvSpPr/>
          <p:nvPr/>
        </p:nvSpPr>
        <p:spPr>
          <a:xfrm>
            <a:off x="14108606" y="6329952"/>
            <a:ext cx="615633" cy="615633"/>
          </a:xfrm>
          <a:prstGeom prst="mathPlu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4F7750-C96A-4617-A7EA-39B376F77851}"/>
              </a:ext>
            </a:extLst>
          </p:cNvPr>
          <p:cNvSpPr txBox="1"/>
          <p:nvPr/>
        </p:nvSpPr>
        <p:spPr>
          <a:xfrm>
            <a:off x="11766021" y="7664509"/>
            <a:ext cx="1575751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 Expected to </a:t>
            </a:r>
          </a:p>
          <a:p>
            <a:pPr algn="ctr"/>
            <a:r>
              <a:rPr lang="en-US" sz="1400" dirty="0"/>
              <a:t>Contain Features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9B881-FE60-4611-9550-D46BE4FC9AC4}"/>
              </a:ext>
            </a:extLst>
          </p:cNvPr>
          <p:cNvSpPr txBox="1"/>
          <p:nvPr/>
        </p:nvSpPr>
        <p:spPr>
          <a:xfrm>
            <a:off x="15001035" y="6372997"/>
            <a:ext cx="2226250" cy="30777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Template (Example Feature)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571DF0-86AD-4FB3-B9C2-599877EB221F}"/>
              </a:ext>
            </a:extLst>
          </p:cNvPr>
          <p:cNvSpPr txBox="1"/>
          <p:nvPr/>
        </p:nvSpPr>
        <p:spPr>
          <a:xfrm>
            <a:off x="15046121" y="7129992"/>
            <a:ext cx="213609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Mask (Ignore the Features </a:t>
            </a:r>
          </a:p>
          <a:p>
            <a:pPr algn="ctr"/>
            <a:r>
              <a:rPr lang="en-US" sz="1400" dirty="0"/>
              <a:t>Occupied by Black Pixel)</a:t>
            </a:r>
          </a:p>
        </p:txBody>
      </p:sp>
      <p:sp>
        <p:nvSpPr>
          <p:cNvPr id="74" name="Equals 73">
            <a:extLst>
              <a:ext uri="{FF2B5EF4-FFF2-40B4-BE49-F238E27FC236}">
                <a16:creationId xmlns:a16="http://schemas.microsoft.com/office/drawing/2014/main" id="{88A35366-85E1-464F-B589-6DAAA7870760}"/>
              </a:ext>
            </a:extLst>
          </p:cNvPr>
          <p:cNvSpPr/>
          <p:nvPr/>
        </p:nvSpPr>
        <p:spPr>
          <a:xfrm>
            <a:off x="17379211" y="6412816"/>
            <a:ext cx="601070" cy="601070"/>
          </a:xfrm>
          <a:prstGeom prst="mathEqua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0D4BBA4-FD97-4786-B649-4507EB60F4F2}"/>
              </a:ext>
            </a:extLst>
          </p:cNvPr>
          <p:cNvSpPr txBox="1"/>
          <p:nvPr/>
        </p:nvSpPr>
        <p:spPr>
          <a:xfrm>
            <a:off x="18022472" y="7956082"/>
            <a:ext cx="3439413" cy="7386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“Heatmap” Contain the </a:t>
            </a:r>
            <a:r>
              <a:rPr lang="en-US" sz="1400" b="1" dirty="0"/>
              <a:t>Fit Value</a:t>
            </a:r>
            <a:r>
              <a:rPr lang="en-US" sz="1400" dirty="0"/>
              <a:t> of </a:t>
            </a:r>
            <a:r>
              <a:rPr lang="en-US" sz="1400" b="1" dirty="0"/>
              <a:t>EVERY</a:t>
            </a:r>
            <a:r>
              <a:rPr lang="en-US" sz="1400" dirty="0"/>
              <a:t> </a:t>
            </a:r>
          </a:p>
          <a:p>
            <a:r>
              <a:rPr lang="en-US" sz="1400" dirty="0"/>
              <a:t>Possible Template Location in Target Picture </a:t>
            </a:r>
          </a:p>
          <a:p>
            <a:pPr algn="ctr"/>
            <a:r>
              <a:rPr lang="en-US" sz="1400" dirty="0"/>
              <a:t>(Lower Value = Blacker = Better)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3BC0613-3E51-4915-A4DA-7C2A9143A964}"/>
              </a:ext>
            </a:extLst>
          </p:cNvPr>
          <p:cNvSpPr txBox="1"/>
          <p:nvPr/>
        </p:nvSpPr>
        <p:spPr>
          <a:xfrm>
            <a:off x="11531328" y="8239881"/>
            <a:ext cx="6049348" cy="52322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Slide the Template Across the Image, Noting Down the Fit Value at Each Location</a:t>
            </a:r>
          </a:p>
          <a:p>
            <a:pPr algn="ctr"/>
            <a:r>
              <a:rPr lang="en-US" sz="1400" dirty="0"/>
              <a:t>(Fit Value Calculation Dependent on the Template Match Algorithm Used)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40139DA-C71E-45E7-94BD-51B3A903BA34}"/>
              </a:ext>
            </a:extLst>
          </p:cNvPr>
          <p:cNvSpPr txBox="1"/>
          <p:nvPr/>
        </p:nvSpPr>
        <p:spPr>
          <a:xfrm>
            <a:off x="14603041" y="7763025"/>
            <a:ext cx="297466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Match Algorithm Flag: cv2.TM_SQDIFF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BFEDF46-C211-436F-84D2-8D67CD25B9A5}"/>
              </a:ext>
            </a:extLst>
          </p:cNvPr>
          <p:cNvSpPr/>
          <p:nvPr/>
        </p:nvSpPr>
        <p:spPr>
          <a:xfrm>
            <a:off x="20120168" y="6077548"/>
            <a:ext cx="158848" cy="158848"/>
          </a:xfrm>
          <a:prstGeom prst="ellipse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DE74A9F-F975-435C-ABEF-E722906EBD02}"/>
              </a:ext>
            </a:extLst>
          </p:cNvPr>
          <p:cNvSpPr txBox="1"/>
          <p:nvPr/>
        </p:nvSpPr>
        <p:spPr>
          <a:xfrm>
            <a:off x="19084685" y="6814780"/>
            <a:ext cx="22603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    </a:t>
            </a:r>
            <a:r>
              <a:rPr lang="en-US" sz="1200" dirty="0"/>
              <a:t>= Best Match </a:t>
            </a:r>
            <a:r>
              <a:rPr lang="en-US" sz="1200" b="1" dirty="0"/>
              <a:t>NEIGHBORHOOD</a:t>
            </a:r>
          </a:p>
          <a:p>
            <a:r>
              <a:rPr lang="en-US" sz="1200" dirty="0"/>
              <a:t>    = Best Match </a:t>
            </a:r>
            <a:r>
              <a:rPr lang="en-US" sz="1200" b="1" dirty="0"/>
              <a:t>SINGULARITY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0437354-55BD-4C50-8667-82AAF8413E89}"/>
              </a:ext>
            </a:extLst>
          </p:cNvPr>
          <p:cNvSpPr/>
          <p:nvPr/>
        </p:nvSpPr>
        <p:spPr>
          <a:xfrm>
            <a:off x="20176733" y="6131717"/>
            <a:ext cx="45719" cy="45719"/>
          </a:xfrm>
          <a:prstGeom prst="ellips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85A8BA5-F461-4C7F-AD6F-BB0B4364B2C4}"/>
              </a:ext>
            </a:extLst>
          </p:cNvPr>
          <p:cNvSpPr/>
          <p:nvPr/>
        </p:nvSpPr>
        <p:spPr>
          <a:xfrm>
            <a:off x="19175662" y="7098509"/>
            <a:ext cx="45719" cy="45719"/>
          </a:xfrm>
          <a:prstGeom prst="ellips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6DF30EC-8F9A-4127-8514-E5988E7DF270}"/>
              </a:ext>
            </a:extLst>
          </p:cNvPr>
          <p:cNvSpPr txBox="1"/>
          <p:nvPr/>
        </p:nvSpPr>
        <p:spPr>
          <a:xfrm>
            <a:off x="19327676" y="6289988"/>
            <a:ext cx="1739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Singularity Value: 16</a:t>
            </a:r>
          </a:p>
          <a:p>
            <a:pPr algn="ctr"/>
            <a:r>
              <a:rPr lang="en-US" sz="1400" b="1" dirty="0"/>
              <a:t>(Very Good Match)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1B7AC2A-FB0C-428F-8280-8AE8BF723867}"/>
              </a:ext>
            </a:extLst>
          </p:cNvPr>
          <p:cNvSpPr txBox="1"/>
          <p:nvPr/>
        </p:nvSpPr>
        <p:spPr>
          <a:xfrm>
            <a:off x="21562478" y="5539399"/>
            <a:ext cx="41504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u="sng" dirty="0"/>
              <a:t>ABSOLUTE MATCH: </a:t>
            </a:r>
            <a:r>
              <a:rPr lang="en-US" sz="1100" b="1" dirty="0"/>
              <a:t>ONLY GET THE BEST MATCH (THE SINGULARITY)</a:t>
            </a:r>
          </a:p>
          <a:p>
            <a:r>
              <a:rPr lang="en-US" sz="1100" b="1" dirty="0"/>
              <a:t>1 AND ONLY 1 MATCH RESULT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CF3360D-9372-48C9-B6EE-D2E435AFA51D}"/>
              </a:ext>
            </a:extLst>
          </p:cNvPr>
          <p:cNvSpPr txBox="1"/>
          <p:nvPr/>
        </p:nvSpPr>
        <p:spPr>
          <a:xfrm>
            <a:off x="21760280" y="6040702"/>
            <a:ext cx="427392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u="sng" dirty="0"/>
              <a:t>THRESHOLD MATCH: </a:t>
            </a:r>
            <a:r>
              <a:rPr lang="en-US" sz="1100" b="1" dirty="0"/>
              <a:t>GET THE RESULTS THAT IS LESS (MORE IN SOME </a:t>
            </a:r>
          </a:p>
          <a:p>
            <a:r>
              <a:rPr lang="en-US" sz="1100" b="1" dirty="0"/>
              <a:t>ALGORITHM) THAN A THRESHOLD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33BFE49-6B16-46C5-8FBB-E7E9AC78BB4F}"/>
              </a:ext>
            </a:extLst>
          </p:cNvPr>
          <p:cNvCxnSpPr>
            <a:stCxn id="83" idx="3"/>
            <a:endCxn id="94" idx="1"/>
          </p:cNvCxnSpPr>
          <p:nvPr/>
        </p:nvCxnSpPr>
        <p:spPr>
          <a:xfrm flipV="1">
            <a:off x="21345047" y="5754843"/>
            <a:ext cx="217431" cy="12907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B426517-74EE-4FFF-AA63-AF8F19C24D09}"/>
              </a:ext>
            </a:extLst>
          </p:cNvPr>
          <p:cNvCxnSpPr>
            <a:cxnSpLocks/>
            <a:stCxn id="83" idx="3"/>
            <a:endCxn id="95" idx="1"/>
          </p:cNvCxnSpPr>
          <p:nvPr/>
        </p:nvCxnSpPr>
        <p:spPr>
          <a:xfrm flipV="1">
            <a:off x="21345047" y="6256146"/>
            <a:ext cx="415233" cy="789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Arrow: Down 104">
            <a:extLst>
              <a:ext uri="{FF2B5EF4-FFF2-40B4-BE49-F238E27FC236}">
                <a16:creationId xmlns:a16="http://schemas.microsoft.com/office/drawing/2014/main" id="{40439DA8-0673-4564-B270-5763090149C7}"/>
              </a:ext>
            </a:extLst>
          </p:cNvPr>
          <p:cNvSpPr/>
          <p:nvPr/>
        </p:nvSpPr>
        <p:spPr>
          <a:xfrm>
            <a:off x="23678667" y="6471589"/>
            <a:ext cx="462280" cy="77407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3A74BF1-6194-443A-9655-A13EE01AC100}"/>
              </a:ext>
            </a:extLst>
          </p:cNvPr>
          <p:cNvSpPr txBox="1"/>
          <p:nvPr/>
        </p:nvSpPr>
        <p:spPr>
          <a:xfrm>
            <a:off x="24239483" y="6504036"/>
            <a:ext cx="2994678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rgbClr val="FF0000"/>
                </a:solidFill>
              </a:rPr>
              <a:t>Problem: </a:t>
            </a:r>
            <a:r>
              <a:rPr lang="en-US" sz="1400" b="1" dirty="0">
                <a:solidFill>
                  <a:srgbClr val="FF0000"/>
                </a:solidFill>
              </a:rPr>
              <a:t>Multiple Threshold Match </a:t>
            </a:r>
            <a:r>
              <a:rPr lang="en-US" sz="1400" dirty="0"/>
              <a:t>in </a:t>
            </a:r>
          </a:p>
          <a:p>
            <a:pPr algn="ctr"/>
            <a:r>
              <a:rPr lang="en-US" sz="1400" b="1" dirty="0"/>
              <a:t>Match Neighborhood </a:t>
            </a:r>
            <a:r>
              <a:rPr lang="en-US" sz="1400" dirty="0"/>
              <a:t>(while essentially the same point)</a:t>
            </a:r>
            <a:endParaRPr lang="en-US" sz="14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56DC7C1-FF79-4A3C-A777-92AFAF7D288B}"/>
              </a:ext>
            </a:extLst>
          </p:cNvPr>
          <p:cNvSpPr txBox="1"/>
          <p:nvPr/>
        </p:nvSpPr>
        <p:spPr>
          <a:xfrm>
            <a:off x="21812117" y="7302234"/>
            <a:ext cx="5156920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LOCAL REDUCTION: </a:t>
            </a:r>
            <a:r>
              <a:rPr lang="en-US" sz="1200" b="1" dirty="0">
                <a:solidFill>
                  <a:srgbClr val="FF0000"/>
                </a:solidFill>
              </a:rPr>
              <a:t>REMOVE</a:t>
            </a:r>
            <a:r>
              <a:rPr lang="en-US" sz="1200" b="1" dirty="0"/>
              <a:t> ALL </a:t>
            </a:r>
            <a:r>
              <a:rPr lang="en-US" sz="1200" b="1" dirty="0">
                <a:solidFill>
                  <a:srgbClr val="FF0000"/>
                </a:solidFill>
              </a:rPr>
              <a:t>INFERIOR MATCH</a:t>
            </a:r>
            <a:r>
              <a:rPr lang="en-US" sz="1200" b="1" dirty="0"/>
              <a:t> IN </a:t>
            </a:r>
            <a:r>
              <a:rPr lang="en-US" sz="1200" b="1" dirty="0">
                <a:solidFill>
                  <a:srgbClr val="FF0000"/>
                </a:solidFill>
              </a:rPr>
              <a:t>X BY X NEIGHBORHOOD</a:t>
            </a:r>
            <a:r>
              <a:rPr lang="en-US" sz="1200" b="1" dirty="0"/>
              <a:t> SURROUNDING A LOCAL SINGULARITY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9AE6D73-2F66-4752-BA72-B44AAAD07190}"/>
              </a:ext>
            </a:extLst>
          </p:cNvPr>
          <p:cNvSpPr/>
          <p:nvPr/>
        </p:nvSpPr>
        <p:spPr>
          <a:xfrm>
            <a:off x="18202695" y="6485876"/>
            <a:ext cx="116901" cy="113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6FCABA7-EC80-4A96-A293-BDB3C6F7DC1D}"/>
              </a:ext>
            </a:extLst>
          </p:cNvPr>
          <p:cNvSpPr txBox="1"/>
          <p:nvPr/>
        </p:nvSpPr>
        <p:spPr>
          <a:xfrm>
            <a:off x="1493079" y="12699487"/>
            <a:ext cx="806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MAJORITY OF FILTER </a:t>
            </a:r>
            <a:r>
              <a:rPr lang="en-US" b="1" u="sng" dirty="0">
                <a:solidFill>
                  <a:srgbClr val="FF0000"/>
                </a:solidFill>
              </a:rPr>
              <a:t>DOES NOT WORK</a:t>
            </a:r>
            <a:r>
              <a:rPr lang="en-US" b="1" dirty="0">
                <a:solidFill>
                  <a:srgbClr val="FF0000"/>
                </a:solidFill>
              </a:rPr>
              <a:t> WITH COLORED (3-CHANNEL) IMAGES</a:t>
            </a:r>
          </a:p>
        </p:txBody>
      </p:sp>
      <p:pic>
        <p:nvPicPr>
          <p:cNvPr id="119" name="Picture 11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555156E-5298-45D2-B489-AC28ED3D042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r="49588" b="9884"/>
          <a:stretch/>
        </p:blipFill>
        <p:spPr>
          <a:xfrm>
            <a:off x="194747" y="14466528"/>
            <a:ext cx="2601341" cy="3114252"/>
          </a:xfrm>
          <a:prstGeom prst="rect">
            <a:avLst/>
          </a:prstGeom>
        </p:spPr>
      </p:pic>
      <p:pic>
        <p:nvPicPr>
          <p:cNvPr id="123" name="Picture 12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52A8836-710E-48F9-9753-42D66E15D42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01" b="9489"/>
          <a:stretch/>
        </p:blipFill>
        <p:spPr>
          <a:xfrm>
            <a:off x="2859491" y="14463819"/>
            <a:ext cx="2541758" cy="3114252"/>
          </a:xfrm>
          <a:prstGeom prst="rect">
            <a:avLst/>
          </a:prstGeom>
        </p:spPr>
      </p:pic>
      <p:pic>
        <p:nvPicPr>
          <p:cNvPr id="124" name="Picture 12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1510D0B-6B95-45A3-B17E-2974D585499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" t="57127" r="77094" b="35099"/>
          <a:stretch/>
        </p:blipFill>
        <p:spPr>
          <a:xfrm>
            <a:off x="468368" y="15611131"/>
            <a:ext cx="2387870" cy="7121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6" name="Picture 12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BF77E8A-57E0-4812-AAA1-D47F5CB4491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8" t="56689" r="77002" b="34739"/>
          <a:stretch/>
        </p:blipFill>
        <p:spPr>
          <a:xfrm>
            <a:off x="3150651" y="15607747"/>
            <a:ext cx="2189574" cy="72204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F46B7296-614C-49B8-8332-6BDBB4C934D1}"/>
              </a:ext>
            </a:extLst>
          </p:cNvPr>
          <p:cNvSpPr txBox="1"/>
          <p:nvPr/>
        </p:nvSpPr>
        <p:spPr>
          <a:xfrm>
            <a:off x="709398" y="17642916"/>
            <a:ext cx="160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BEFORE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Faint Text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Fuzzy Edge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E62D7F7-177F-40C3-BF80-B66291295006}"/>
              </a:ext>
            </a:extLst>
          </p:cNvPr>
          <p:cNvSpPr txBox="1"/>
          <p:nvPr/>
        </p:nvSpPr>
        <p:spPr>
          <a:xfrm>
            <a:off x="5543976" y="17676969"/>
            <a:ext cx="2881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6"/>
                </a:solidFill>
              </a:rPr>
              <a:t>AFTER THRESHOLDING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6"/>
                </a:solidFill>
              </a:rPr>
              <a:t>Black or White Pixel Only (NO GRAY)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6"/>
                </a:solidFill>
              </a:rPr>
              <a:t>Some Noise Remain</a:t>
            </a:r>
          </a:p>
        </p:txBody>
      </p:sp>
      <p:pic>
        <p:nvPicPr>
          <p:cNvPr id="130" name="Picture 12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8E8B0D6-A32E-446B-90A4-6817458AC86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30" b="10402"/>
          <a:stretch/>
        </p:blipFill>
        <p:spPr>
          <a:xfrm>
            <a:off x="5449094" y="14459848"/>
            <a:ext cx="2759443" cy="3114252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21899259-B67D-4015-A1A8-1E0916D8136A}"/>
              </a:ext>
            </a:extLst>
          </p:cNvPr>
          <p:cNvSpPr txBox="1"/>
          <p:nvPr/>
        </p:nvSpPr>
        <p:spPr>
          <a:xfrm>
            <a:off x="3104692" y="17677879"/>
            <a:ext cx="2190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1"/>
                </a:solidFill>
              </a:rPr>
              <a:t>AFTER SHARPENING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/>
                </a:solidFill>
              </a:rPr>
              <a:t>Clear Text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1"/>
                </a:solidFill>
              </a:rPr>
              <a:t>Noise Introduced</a:t>
            </a:r>
          </a:p>
        </p:txBody>
      </p:sp>
      <p:pic>
        <p:nvPicPr>
          <p:cNvPr id="132" name="Picture 131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E7D36B7-ECCD-47A4-8942-0F81F931E38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56987" r="77230" b="34924"/>
          <a:stretch/>
        </p:blipFill>
        <p:spPr>
          <a:xfrm>
            <a:off x="5830590" y="15658552"/>
            <a:ext cx="2308108" cy="711108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34" name="Picture 13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CBACF25-F6B6-4EFA-A5DF-962616CB657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7" b="9772"/>
          <a:stretch/>
        </p:blipFill>
        <p:spPr>
          <a:xfrm>
            <a:off x="8308888" y="14451665"/>
            <a:ext cx="2753680" cy="3136157"/>
          </a:xfrm>
          <a:prstGeom prst="rect">
            <a:avLst/>
          </a:prstGeom>
        </p:spPr>
      </p:pic>
      <p:pic>
        <p:nvPicPr>
          <p:cNvPr id="135" name="Picture 13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BB5CF50-5CAC-4612-8BF9-D4712CCC91D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1" t="56716" r="76894" b="34812"/>
          <a:stretch/>
        </p:blipFill>
        <p:spPr>
          <a:xfrm>
            <a:off x="8605299" y="15627363"/>
            <a:ext cx="2255277" cy="72662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243D7D64-D073-4741-B468-172F0AA9D0C7}"/>
              </a:ext>
            </a:extLst>
          </p:cNvPr>
          <p:cNvSpPr txBox="1"/>
          <p:nvPr/>
        </p:nvSpPr>
        <p:spPr>
          <a:xfrm>
            <a:off x="8454802" y="17650568"/>
            <a:ext cx="2881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2"/>
                </a:solidFill>
              </a:rPr>
              <a:t>AFTER ISLAND REMOVAL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accent2"/>
                </a:solidFill>
              </a:rPr>
              <a:t>Most Noise Removed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8C4A86A-4BCD-45EE-8587-D79DE42BA134}"/>
              </a:ext>
            </a:extLst>
          </p:cNvPr>
          <p:cNvSpPr txBox="1"/>
          <p:nvPr/>
        </p:nvSpPr>
        <p:spPr>
          <a:xfrm>
            <a:off x="1742339" y="18881580"/>
            <a:ext cx="1336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 err="1">
                <a:solidFill>
                  <a:srgbClr val="7030A0"/>
                </a:solidFill>
              </a:rPr>
              <a:t>Deskewing</a:t>
            </a:r>
            <a:endParaRPr lang="en-US" sz="2000" b="1" u="sng" dirty="0">
              <a:solidFill>
                <a:srgbClr val="00B0F0"/>
              </a:solidFill>
            </a:endParaRPr>
          </a:p>
        </p:txBody>
      </p:sp>
      <p:pic>
        <p:nvPicPr>
          <p:cNvPr id="144" name="Picture 14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56BC09A4-A06F-4100-A148-6468E38895E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2"/>
          <a:stretch/>
        </p:blipFill>
        <p:spPr>
          <a:xfrm>
            <a:off x="70253" y="19345359"/>
            <a:ext cx="4884645" cy="2841985"/>
          </a:xfrm>
          <a:prstGeom prst="rect">
            <a:avLst/>
          </a:prstGeom>
        </p:spPr>
      </p:pic>
      <p:pic>
        <p:nvPicPr>
          <p:cNvPr id="145" name="Picture 14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A9C6084-DA84-4030-92AA-BEFA3991511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22"/>
          <a:stretch/>
        </p:blipFill>
        <p:spPr>
          <a:xfrm>
            <a:off x="34876" y="19356768"/>
            <a:ext cx="4955397" cy="2830576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0321E961-3F99-4670-B4C3-AAAA52704BFC}"/>
              </a:ext>
            </a:extLst>
          </p:cNvPr>
          <p:cNvSpPr txBox="1"/>
          <p:nvPr/>
        </p:nvSpPr>
        <p:spPr>
          <a:xfrm>
            <a:off x="151082" y="22189172"/>
            <a:ext cx="47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- Up to 15 Degree Skew-Correction (Original Image Overlaid On Top of De-Skewed Image)</a:t>
            </a:r>
          </a:p>
        </p:txBody>
      </p:sp>
      <p:pic>
        <p:nvPicPr>
          <p:cNvPr id="152" name="Picture 151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B249D2A-FFF4-491C-9D34-32EE2661CBC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9"/>
          <a:stretch/>
        </p:blipFill>
        <p:spPr>
          <a:xfrm>
            <a:off x="10556029" y="23902966"/>
            <a:ext cx="3744935" cy="2186977"/>
          </a:xfrm>
          <a:prstGeom prst="rect">
            <a:avLst/>
          </a:prstGeom>
        </p:spPr>
      </p:pic>
      <p:pic>
        <p:nvPicPr>
          <p:cNvPr id="155" name="Picture 1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7C74BA-1640-473C-B557-75615FB72F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084" y="19542528"/>
            <a:ext cx="2468880" cy="3815542"/>
          </a:xfrm>
          <a:prstGeom prst="rect">
            <a:avLst/>
          </a:prstGeom>
        </p:spPr>
      </p:pic>
      <p:pic>
        <p:nvPicPr>
          <p:cNvPr id="158" name="Picture 15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9590E46-C8A5-48B9-91F7-F5C943C6103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1"/>
          <a:stretch/>
        </p:blipFill>
        <p:spPr>
          <a:xfrm>
            <a:off x="6138963" y="19420214"/>
            <a:ext cx="4339850" cy="2468880"/>
          </a:xfrm>
          <a:prstGeom prst="rect">
            <a:avLst/>
          </a:prstGeom>
        </p:spPr>
      </p:pic>
      <p:pic>
        <p:nvPicPr>
          <p:cNvPr id="161" name="Picture 160" descr="A close up of a mans face&#10;&#10;Description automatically generated">
            <a:extLst>
              <a:ext uri="{FF2B5EF4-FFF2-40B4-BE49-F238E27FC236}">
                <a16:creationId xmlns:a16="http://schemas.microsoft.com/office/drawing/2014/main" id="{66A38FC8-5898-4E06-9A12-383A877F7C4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26" y="22071143"/>
            <a:ext cx="2468880" cy="3815546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BD84FEFD-A821-4FA2-B604-820C5DAAD8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17" y="22290666"/>
            <a:ext cx="4614657" cy="529682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9036CBC3-FA67-4AAB-8DCA-C8467FDB8FC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91" y="22821617"/>
            <a:ext cx="4673647" cy="536453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A79D98CA-BCDA-4E18-92F9-5BB2D5BD5987}"/>
              </a:ext>
            </a:extLst>
          </p:cNvPr>
          <p:cNvSpPr txBox="1"/>
          <p:nvPr/>
        </p:nvSpPr>
        <p:spPr>
          <a:xfrm>
            <a:off x="7076881" y="20307116"/>
            <a:ext cx="224426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Original Orientation</a:t>
            </a:r>
          </a:p>
          <a:p>
            <a:r>
              <a:rPr lang="en-US" dirty="0"/>
              <a:t>Min Match Score: 991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867A72B-FF0B-4DB7-B732-DA41B7909EE6}"/>
              </a:ext>
            </a:extLst>
          </p:cNvPr>
          <p:cNvSpPr txBox="1"/>
          <p:nvPr/>
        </p:nvSpPr>
        <p:spPr>
          <a:xfrm>
            <a:off x="11728016" y="20849231"/>
            <a:ext cx="257294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90 Deg Counterclockwise</a:t>
            </a:r>
          </a:p>
          <a:p>
            <a:r>
              <a:rPr lang="en-US" dirty="0"/>
              <a:t>Min Match Score: 1046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F85FC09-B64A-41B5-8D55-EC1620C84F39}"/>
              </a:ext>
            </a:extLst>
          </p:cNvPr>
          <p:cNvSpPr txBox="1"/>
          <p:nvPr/>
        </p:nvSpPr>
        <p:spPr>
          <a:xfrm>
            <a:off x="5109474" y="24050852"/>
            <a:ext cx="236128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90 Deg Clockwise</a:t>
            </a:r>
          </a:p>
          <a:p>
            <a:r>
              <a:rPr lang="en-US" dirty="0"/>
              <a:t>Min Match Score: 1035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DB58A67-8927-4B07-AA15-199729776ED3}"/>
              </a:ext>
            </a:extLst>
          </p:cNvPr>
          <p:cNvSpPr txBox="1"/>
          <p:nvPr/>
        </p:nvSpPr>
        <p:spPr>
          <a:xfrm>
            <a:off x="11089532" y="24232355"/>
            <a:ext cx="2272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180 Deg</a:t>
            </a:r>
          </a:p>
          <a:p>
            <a:r>
              <a:rPr lang="en-US" b="1" dirty="0">
                <a:solidFill>
                  <a:srgbClr val="00B050"/>
                </a:solidFill>
              </a:rPr>
              <a:t>Min Match Score: 281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654EE8E-2BF5-419A-A872-C2003D16BBA6}"/>
              </a:ext>
            </a:extLst>
          </p:cNvPr>
          <p:cNvSpPr txBox="1"/>
          <p:nvPr/>
        </p:nvSpPr>
        <p:spPr>
          <a:xfrm>
            <a:off x="7639506" y="23409426"/>
            <a:ext cx="418101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 Upright Feature (and Mask)</a:t>
            </a: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DC0B681E-00FD-4114-A910-C1DDEEB24638}"/>
              </a:ext>
            </a:extLst>
          </p:cNvPr>
          <p:cNvCxnSpPr>
            <a:cxnSpLocks/>
            <a:stCxn id="171" idx="2"/>
            <a:endCxn id="152" idx="1"/>
          </p:cNvCxnSpPr>
          <p:nvPr/>
        </p:nvCxnSpPr>
        <p:spPr>
          <a:xfrm rot="16200000" flipH="1">
            <a:off x="9534173" y="23974598"/>
            <a:ext cx="1217697" cy="826015"/>
          </a:xfrm>
          <a:prstGeom prst="bentConnector2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274896EE-8B59-4177-82EF-00A6E32317CC}"/>
              </a:ext>
            </a:extLst>
          </p:cNvPr>
          <p:cNvSpPr txBox="1"/>
          <p:nvPr/>
        </p:nvSpPr>
        <p:spPr>
          <a:xfrm>
            <a:off x="8357915" y="24491774"/>
            <a:ext cx="128746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Most Likely</a:t>
            </a:r>
          </a:p>
          <a:p>
            <a:r>
              <a:rPr lang="en-US" b="1" dirty="0"/>
              <a:t>Correct</a:t>
            </a:r>
          </a:p>
          <a:p>
            <a:r>
              <a:rPr lang="en-US" b="1" dirty="0"/>
              <a:t>Orientation</a:t>
            </a:r>
          </a:p>
          <a:p>
            <a:r>
              <a:rPr lang="en-US" b="1" dirty="0"/>
              <a:t>Guess</a:t>
            </a:r>
            <a:endParaRPr lang="en-US" dirty="0"/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851FE9B1-0F1E-439F-99FE-ED3F3B312653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125101" y="5807563"/>
            <a:ext cx="1175830" cy="4778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DEEE887-6622-4DFC-B7D8-88612E457E5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3" r="65597" b="17849"/>
          <a:stretch/>
        </p:blipFill>
        <p:spPr>
          <a:xfrm>
            <a:off x="4807635" y="26448500"/>
            <a:ext cx="4478905" cy="494224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C8392E9D-862C-4D55-A19F-BA3603E267A5}"/>
              </a:ext>
            </a:extLst>
          </p:cNvPr>
          <p:cNvSpPr txBox="1"/>
          <p:nvPr/>
        </p:nvSpPr>
        <p:spPr>
          <a:xfrm>
            <a:off x="5854895" y="27052135"/>
            <a:ext cx="155587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</a:rPr>
              <a:t>“year” anchor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7C43714-CB88-49A8-BA8F-EB83CF63DAF6}"/>
              </a:ext>
            </a:extLst>
          </p:cNvPr>
          <p:cNvSpPr txBox="1"/>
          <p:nvPr/>
        </p:nvSpPr>
        <p:spPr>
          <a:xfrm>
            <a:off x="5233953" y="29983714"/>
            <a:ext cx="2131785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</a:rPr>
              <a:t>“tower foundation” anchor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6F4F76-A85B-4E22-9901-2C4E32DA0D38}"/>
              </a:ext>
            </a:extLst>
          </p:cNvPr>
          <p:cNvSpPr txBox="1"/>
          <p:nvPr/>
        </p:nvSpPr>
        <p:spPr>
          <a:xfrm>
            <a:off x="5451545" y="28576687"/>
            <a:ext cx="1576805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</a:rPr>
              <a:t>“steel tower” anchor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C1DA082-B988-4A28-8E8D-7156A18AC16F}"/>
              </a:ext>
            </a:extLst>
          </p:cNvPr>
          <p:cNvSpPr txBox="1"/>
          <p:nvPr/>
        </p:nvSpPr>
        <p:spPr>
          <a:xfrm>
            <a:off x="7787990" y="29260644"/>
            <a:ext cx="12076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Regions of Interest</a:t>
            </a:r>
          </a:p>
        </p:txBody>
      </p:sp>
      <p:pic>
        <p:nvPicPr>
          <p:cNvPr id="206" name="Picture 20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11B56F0-ED42-4601-8A7E-F8F7DEC937C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40" b="13711"/>
          <a:stretch/>
        </p:blipFill>
        <p:spPr>
          <a:xfrm>
            <a:off x="9424801" y="26401198"/>
            <a:ext cx="4454023" cy="4813946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219F3C1A-EC16-4A0D-ABBE-B60DB366CE2D}"/>
              </a:ext>
            </a:extLst>
          </p:cNvPr>
          <p:cNvSpPr txBox="1"/>
          <p:nvPr/>
        </p:nvSpPr>
        <p:spPr>
          <a:xfrm>
            <a:off x="10842069" y="27254179"/>
            <a:ext cx="2800842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Page 2 Does Not Have an Anchor Because the Region of Interest </a:t>
            </a:r>
            <a:r>
              <a:rPr lang="en-US" b="1" u="sng" dirty="0">
                <a:solidFill>
                  <a:srgbClr val="FF0000"/>
                </a:solidFill>
              </a:rPr>
              <a:t>IS</a:t>
            </a:r>
            <a:r>
              <a:rPr lang="en-US" b="1" dirty="0">
                <a:solidFill>
                  <a:srgbClr val="FF0000"/>
                </a:solidFill>
              </a:rPr>
              <a:t> the Anchor</a:t>
            </a:r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95E34044-9B2B-4991-B8A3-D4ECD54F29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844" y="32043275"/>
            <a:ext cx="4730032" cy="542925"/>
          </a:xfrm>
          <a:prstGeom prst="rect">
            <a:avLst/>
          </a:prstGeom>
        </p:spPr>
      </p:pic>
      <p:pic>
        <p:nvPicPr>
          <p:cNvPr id="211" name="Picture 210" descr="A close up of a logo&#10;&#10;Description automatically generated">
            <a:extLst>
              <a:ext uri="{FF2B5EF4-FFF2-40B4-BE49-F238E27FC236}">
                <a16:creationId xmlns:a16="http://schemas.microsoft.com/office/drawing/2014/main" id="{ECE34613-440F-4695-A3B0-9EAA431CE8F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110" y="32019944"/>
            <a:ext cx="2166411" cy="842006"/>
          </a:xfrm>
          <a:prstGeom prst="rect">
            <a:avLst/>
          </a:prstGeom>
        </p:spPr>
      </p:pic>
      <p:pic>
        <p:nvPicPr>
          <p:cNvPr id="213" name="Picture 2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14C113-D743-42F6-924F-8C602A25554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717" y="32019944"/>
            <a:ext cx="1973883" cy="835717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1822AFEC-2C8C-4ECD-9B53-4F42D3F8F0FE}"/>
              </a:ext>
            </a:extLst>
          </p:cNvPr>
          <p:cNvSpPr txBox="1"/>
          <p:nvPr/>
        </p:nvSpPr>
        <p:spPr>
          <a:xfrm>
            <a:off x="444312" y="32062952"/>
            <a:ext cx="252569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Raw Sliced Images</a:t>
            </a:r>
            <a:endParaRPr lang="en-US" sz="2400" dirty="0"/>
          </a:p>
        </p:txBody>
      </p:sp>
      <p:pic>
        <p:nvPicPr>
          <p:cNvPr id="222" name="Picture 221" descr="A close up of a device&#10;&#10;Description automatically generated">
            <a:extLst>
              <a:ext uri="{FF2B5EF4-FFF2-40B4-BE49-F238E27FC236}">
                <a16:creationId xmlns:a16="http://schemas.microsoft.com/office/drawing/2014/main" id="{6E311ABF-365F-48CF-8F83-493845A1C57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5" y="32968424"/>
            <a:ext cx="3155754" cy="973024"/>
          </a:xfrm>
          <a:prstGeom prst="rect">
            <a:avLst/>
          </a:prstGeom>
        </p:spPr>
      </p:pic>
      <p:pic>
        <p:nvPicPr>
          <p:cNvPr id="224" name="Picture 223" descr="A picture containing table&#10;&#10;Description automatically generated">
            <a:extLst>
              <a:ext uri="{FF2B5EF4-FFF2-40B4-BE49-F238E27FC236}">
                <a16:creationId xmlns:a16="http://schemas.microsoft.com/office/drawing/2014/main" id="{F5F136C6-7962-4BDE-AD78-13AE3D36D9A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36" y="33077961"/>
            <a:ext cx="1840896" cy="755923"/>
          </a:xfrm>
          <a:prstGeom prst="rect">
            <a:avLst/>
          </a:prstGeom>
        </p:spPr>
      </p:pic>
      <p:pic>
        <p:nvPicPr>
          <p:cNvPr id="226" name="Picture 225" descr="A close up of a logo&#10;&#10;Description automatically generated">
            <a:extLst>
              <a:ext uri="{FF2B5EF4-FFF2-40B4-BE49-F238E27FC236}">
                <a16:creationId xmlns:a16="http://schemas.microsoft.com/office/drawing/2014/main" id="{4C348DF2-96DF-4F9B-A876-57F52D5230D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06" y="33031258"/>
            <a:ext cx="1849246" cy="835717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83021CD0-08C6-4A25-BC3C-B96CB73E4984}"/>
              </a:ext>
            </a:extLst>
          </p:cNvPr>
          <p:cNvSpPr txBox="1"/>
          <p:nvPr/>
        </p:nvSpPr>
        <p:spPr>
          <a:xfrm>
            <a:off x="615873" y="14015963"/>
            <a:ext cx="209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RGB-&gt;Monochrome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B36DBEA-4E35-4DAF-8C2C-2DF8FF963096}"/>
              </a:ext>
            </a:extLst>
          </p:cNvPr>
          <p:cNvSpPr txBox="1"/>
          <p:nvPr/>
        </p:nvSpPr>
        <p:spPr>
          <a:xfrm>
            <a:off x="3158080" y="14016893"/>
            <a:ext cx="209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Enhance Edges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E1B9E21-A5DA-4B4E-BA2B-1146F6334D60}"/>
              </a:ext>
            </a:extLst>
          </p:cNvPr>
          <p:cNvSpPr txBox="1"/>
          <p:nvPr/>
        </p:nvSpPr>
        <p:spPr>
          <a:xfrm>
            <a:off x="6111880" y="13878393"/>
            <a:ext cx="168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Turn Gray Pixel</a:t>
            </a:r>
          </a:p>
          <a:p>
            <a:r>
              <a:rPr lang="en-US" b="1" dirty="0">
                <a:solidFill>
                  <a:schemeClr val="accent6"/>
                </a:solidFill>
              </a:rPr>
              <a:t>Black or White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842D40B-5261-401C-97B0-235FFEECF9E2}"/>
              </a:ext>
            </a:extLst>
          </p:cNvPr>
          <p:cNvSpPr txBox="1"/>
          <p:nvPr/>
        </p:nvSpPr>
        <p:spPr>
          <a:xfrm>
            <a:off x="8357525" y="13877827"/>
            <a:ext cx="2746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Removes Pixel Blob with Connected Area &lt; 50 Pixels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F8E1B111-D22B-47EB-AB8A-D863A349516B}"/>
              </a:ext>
            </a:extLst>
          </p:cNvPr>
          <p:cNvSpPr txBox="1"/>
          <p:nvPr/>
        </p:nvSpPr>
        <p:spPr>
          <a:xfrm>
            <a:off x="430284" y="33290953"/>
            <a:ext cx="230075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Trimmed Images</a:t>
            </a:r>
            <a:endParaRPr lang="en-US" sz="2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8196FCF-0D08-431E-B621-ECF6E297E775}"/>
              </a:ext>
            </a:extLst>
          </p:cNvPr>
          <p:cNvSpPr txBox="1"/>
          <p:nvPr/>
        </p:nvSpPr>
        <p:spPr>
          <a:xfrm>
            <a:off x="9103505" y="18920452"/>
            <a:ext cx="2509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002060"/>
                </a:solidFill>
              </a:rPr>
              <a:t>Orientation Detection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35E539-4B71-42EC-8024-10DE1BD2DF60}"/>
              </a:ext>
            </a:extLst>
          </p:cNvPr>
          <p:cNvSpPr txBox="1"/>
          <p:nvPr/>
        </p:nvSpPr>
        <p:spPr>
          <a:xfrm>
            <a:off x="194748" y="23089843"/>
            <a:ext cx="4617166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u="sng" dirty="0"/>
              <a:t>4. Locating Anchors and Regions of Interest 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B050"/>
                </a:solidFill>
              </a:rPr>
              <a:t>Anchors</a:t>
            </a:r>
            <a:r>
              <a:rPr lang="en-US" sz="2400" dirty="0"/>
              <a:t> are </a:t>
            </a:r>
            <a:r>
              <a:rPr lang="en-US" sz="2400" b="1" dirty="0"/>
              <a:t>Unique Features</a:t>
            </a:r>
            <a:r>
              <a:rPr lang="en-US" sz="2400" dirty="0"/>
              <a:t> on the Tower Cards that are </a:t>
            </a:r>
            <a:r>
              <a:rPr lang="en-US" sz="2400" b="1" dirty="0"/>
              <a:t>Close to the </a:t>
            </a:r>
            <a:r>
              <a:rPr lang="en-US" sz="2400" b="1" dirty="0">
                <a:solidFill>
                  <a:srgbClr val="FF0000"/>
                </a:solidFill>
              </a:rPr>
              <a:t>Regions of Interest.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B050"/>
                </a:solidFill>
              </a:rPr>
              <a:t>Anchors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are Located Using </a:t>
            </a:r>
            <a:r>
              <a:rPr lang="en-US" sz="2400" b="1" u="sng" dirty="0"/>
              <a:t>Absolute Template Matching</a:t>
            </a:r>
            <a:r>
              <a:rPr lang="en-US" sz="2400" b="1" dirty="0"/>
              <a:t> (Best Match Only)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</a:rPr>
              <a:t>Regions of Interest </a:t>
            </a:r>
            <a:r>
              <a:rPr lang="en-US" sz="2400" dirty="0"/>
              <a:t>are Located </a:t>
            </a:r>
            <a:r>
              <a:rPr lang="en-US" sz="2400" b="1" dirty="0"/>
              <a:t>Relative to </a:t>
            </a:r>
            <a:r>
              <a:rPr lang="en-US" sz="2400" b="1" dirty="0">
                <a:solidFill>
                  <a:srgbClr val="00B050"/>
                </a:solidFill>
              </a:rPr>
              <a:t>Anchors.</a:t>
            </a:r>
          </a:p>
          <a:p>
            <a:pPr>
              <a:spcBef>
                <a:spcPts val="600"/>
              </a:spcBef>
            </a:pPr>
            <a:r>
              <a:rPr lang="en-US" sz="2400" b="1" dirty="0"/>
              <a:t>E.G. </a:t>
            </a:r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Regions of Interest </a:t>
            </a:r>
            <a:r>
              <a:rPr lang="en-US" sz="2400" dirty="0"/>
              <a:t>in Page 1 are defined as the</a:t>
            </a:r>
            <a:r>
              <a:rPr lang="en-US" sz="2400" b="1" dirty="0"/>
              <a:t> </a:t>
            </a:r>
            <a:r>
              <a:rPr lang="en-US" sz="2400" b="1" u="sng" dirty="0"/>
              <a:t>Right Edge </a:t>
            </a:r>
            <a:r>
              <a:rPr lang="en-US" sz="2400" dirty="0"/>
              <a:t>of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steel tower </a:t>
            </a:r>
            <a:r>
              <a:rPr lang="en-US" sz="2400" dirty="0"/>
              <a:t>and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tower foundation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anchors</a:t>
            </a:r>
            <a:r>
              <a:rPr lang="en-US" sz="2400" dirty="0"/>
              <a:t> </a:t>
            </a:r>
            <a:r>
              <a:rPr lang="en-US" sz="2400" b="1" dirty="0"/>
              <a:t>extending to the </a:t>
            </a:r>
            <a:r>
              <a:rPr lang="en-US" sz="2400" b="1" u="sng" dirty="0"/>
              <a:t>Right Edge </a:t>
            </a:r>
            <a:r>
              <a:rPr lang="en-US" sz="2400" b="1" dirty="0"/>
              <a:t>of </a:t>
            </a:r>
            <a:r>
              <a:rPr lang="en-US" sz="2400" b="1" dirty="0">
                <a:solidFill>
                  <a:srgbClr val="00B050"/>
                </a:solidFill>
              </a:rPr>
              <a:t>year anchor.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</a:rPr>
              <a:t>Regions or Interest </a:t>
            </a:r>
            <a:r>
              <a:rPr lang="en-US" sz="2400" dirty="0"/>
              <a:t>are then </a:t>
            </a:r>
            <a:r>
              <a:rPr lang="en-US" sz="2400" b="1" dirty="0"/>
              <a:t>Trimmed </a:t>
            </a:r>
            <a:r>
              <a:rPr lang="en-US" sz="2400" dirty="0"/>
              <a:t>and</a:t>
            </a:r>
            <a:r>
              <a:rPr lang="en-US" sz="2400" b="1" dirty="0"/>
              <a:t> Padded </a:t>
            </a:r>
            <a:r>
              <a:rPr lang="en-US" sz="2400" dirty="0"/>
              <a:t>(increases the stability of future Template Matches)</a:t>
            </a:r>
          </a:p>
          <a:p>
            <a:pPr>
              <a:spcBef>
                <a:spcPts val="600"/>
              </a:spcBef>
            </a:pPr>
            <a:endParaRPr lang="en-US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DEE39A4-B01F-448D-86AA-7FDF6BBC877A}"/>
              </a:ext>
            </a:extLst>
          </p:cNvPr>
          <p:cNvSpPr txBox="1"/>
          <p:nvPr/>
        </p:nvSpPr>
        <p:spPr>
          <a:xfrm>
            <a:off x="425829" y="34594976"/>
            <a:ext cx="211974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Padded Images</a:t>
            </a:r>
            <a:endParaRPr lang="en-US" sz="2400" dirty="0"/>
          </a:p>
        </p:txBody>
      </p:sp>
      <p:pic>
        <p:nvPicPr>
          <p:cNvPr id="232" name="Picture 231" descr="A picture containing clock&#10;&#10;Description automatically generated">
            <a:extLst>
              <a:ext uri="{FF2B5EF4-FFF2-40B4-BE49-F238E27FC236}">
                <a16:creationId xmlns:a16="http://schemas.microsoft.com/office/drawing/2014/main" id="{142CF629-293D-4F5E-B65E-E67FAC46278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629" y="34250804"/>
            <a:ext cx="2362200" cy="1276350"/>
          </a:xfrm>
          <a:prstGeom prst="rect">
            <a:avLst/>
          </a:prstGeom>
        </p:spPr>
      </p:pic>
      <p:pic>
        <p:nvPicPr>
          <p:cNvPr id="234" name="Picture 233" descr="A close up of a logo&#10;&#10;Description automatically generated">
            <a:extLst>
              <a:ext uri="{FF2B5EF4-FFF2-40B4-BE49-F238E27FC236}">
                <a16:creationId xmlns:a16="http://schemas.microsoft.com/office/drawing/2014/main" id="{3AFAD664-2CE2-4BA5-A56E-E2BEB4CB657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446" y="34250804"/>
            <a:ext cx="2352675" cy="1190625"/>
          </a:xfrm>
          <a:prstGeom prst="rect">
            <a:avLst/>
          </a:prstGeom>
        </p:spPr>
      </p:pic>
      <p:pic>
        <p:nvPicPr>
          <p:cNvPr id="236" name="Picture 235" descr="A close up of a device&#10;&#10;Description automatically generated">
            <a:extLst>
              <a:ext uri="{FF2B5EF4-FFF2-40B4-BE49-F238E27FC236}">
                <a16:creationId xmlns:a16="http://schemas.microsoft.com/office/drawing/2014/main" id="{3F7E8F63-2603-409E-8032-AE05EFA1217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82" y="34202131"/>
            <a:ext cx="3304246" cy="1247353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08151CF8-67A6-4C08-A547-328BC5F7CE43}"/>
              </a:ext>
            </a:extLst>
          </p:cNvPr>
          <p:cNvSpPr txBox="1"/>
          <p:nvPr/>
        </p:nvSpPr>
        <p:spPr>
          <a:xfrm>
            <a:off x="13950862" y="26153731"/>
            <a:ext cx="584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u="sng" dirty="0"/>
              <a:t>5. Template Based Digit Detection + Cleanup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714428-7ACF-452E-AC08-E8D9F6A53AB8}"/>
              </a:ext>
            </a:extLst>
          </p:cNvPr>
          <p:cNvSpPr/>
          <p:nvPr/>
        </p:nvSpPr>
        <p:spPr>
          <a:xfrm>
            <a:off x="14362624" y="27594851"/>
            <a:ext cx="3774132" cy="1309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DBAE708-4813-45C8-886F-7AB2FE457B4E}"/>
              </a:ext>
            </a:extLst>
          </p:cNvPr>
          <p:cNvSpPr txBox="1"/>
          <p:nvPr/>
        </p:nvSpPr>
        <p:spPr>
          <a:xfrm>
            <a:off x="14368058" y="27663856"/>
            <a:ext cx="1306933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DIGIT TEMPLATES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9A9503-C252-4D26-A11B-D2923BCEE859}"/>
              </a:ext>
            </a:extLst>
          </p:cNvPr>
          <p:cNvSpPr txBox="1"/>
          <p:nvPr/>
        </p:nvSpPr>
        <p:spPr>
          <a:xfrm>
            <a:off x="14368494" y="27978379"/>
            <a:ext cx="1085554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DIGIT MASK</a:t>
            </a:r>
          </a:p>
        </p:txBody>
      </p:sp>
      <p:pic>
        <p:nvPicPr>
          <p:cNvPr id="240" name="Picture 239">
            <a:extLst>
              <a:ext uri="{FF2B5EF4-FFF2-40B4-BE49-F238E27FC236}">
                <a16:creationId xmlns:a16="http://schemas.microsoft.com/office/drawing/2014/main" id="{FFDC419B-9113-45DF-8633-D08708CC8A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433" y="27971875"/>
            <a:ext cx="173489" cy="247842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36DBC0EB-DE75-45E0-A7BB-DD2CAA14FEF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677" y="27964591"/>
            <a:ext cx="143863" cy="264523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96CDA7EE-465B-4F01-994E-1352C552918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114" y="27972702"/>
            <a:ext cx="151948" cy="256412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B187BD3F-2786-4C72-B000-72BF483F9BE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420" y="27968302"/>
            <a:ext cx="157134" cy="2514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42FBB24-77F9-48FC-AADC-09AEF31A8CB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811" y="27965676"/>
            <a:ext cx="169232" cy="2564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E4014C2-EA62-4B41-8820-358C4F776C4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6598" y="27974245"/>
            <a:ext cx="179807" cy="2478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0C690C2-E1FD-45DC-AC94-4BD245DDA0E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318" y="27975110"/>
            <a:ext cx="145817" cy="2540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84035E8-DC2F-41D5-A486-342ACD4E88B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887" y="27975124"/>
            <a:ext cx="136680" cy="24850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36B5828-185E-4246-9521-77F96BF5E36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235" y="27971227"/>
            <a:ext cx="145132" cy="24188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F6FB8FD-75E5-4B00-82A7-287777ADAE8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235" y="27964590"/>
            <a:ext cx="157786" cy="264524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60AE055B-42AD-4727-AE8B-CEDB4698A67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677" y="27662891"/>
            <a:ext cx="144135" cy="265023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5D17AF6B-C133-4D36-9E66-47E07E6BFCA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07" y="27656541"/>
            <a:ext cx="155508" cy="262420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73AC8249-AB1F-420F-BE83-78907DD45BF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565" y="27661409"/>
            <a:ext cx="158989" cy="254382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441D46E3-E610-48A2-891F-BEDCC173B56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397" y="27662204"/>
            <a:ext cx="165686" cy="2510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CE6D7E-33BC-464E-AA60-649578A592B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325" y="27665371"/>
            <a:ext cx="179806" cy="2478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B1D2A0-CD7F-43C3-BFB1-A9FAF5A262C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903" y="27662891"/>
            <a:ext cx="150648" cy="2624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A67FC8-D25C-452A-A2F2-D37C22E6233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993" y="27665370"/>
            <a:ext cx="141247" cy="25681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02AC8B0-B891-49C3-BDFD-71F5DABFD2A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235" y="27662891"/>
            <a:ext cx="148152" cy="24692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292F0EA-2388-41BD-BDC9-6E5028F608A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444" y="27660388"/>
            <a:ext cx="156159" cy="26179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C8E3E9F-EF7B-4FBE-8FA7-A244D0DEB14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499" y="27665371"/>
            <a:ext cx="173489" cy="247841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75F5C0A-3DDB-4F1A-A17F-EB5764C3E0D0}"/>
              </a:ext>
            </a:extLst>
          </p:cNvPr>
          <p:cNvSpPr txBox="1"/>
          <p:nvPr/>
        </p:nvSpPr>
        <p:spPr>
          <a:xfrm>
            <a:off x="14366310" y="28288835"/>
            <a:ext cx="1097673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OCR FRIENDLY</a:t>
            </a:r>
          </a:p>
        </p:txBody>
      </p:sp>
      <p:pic>
        <p:nvPicPr>
          <p:cNvPr id="91" name="Picture 90" descr="A picture containing weapon, scissors&#10;&#10;Description automatically generated">
            <a:extLst>
              <a:ext uri="{FF2B5EF4-FFF2-40B4-BE49-F238E27FC236}">
                <a16:creationId xmlns:a16="http://schemas.microsoft.com/office/drawing/2014/main" id="{B077E37C-336D-4A15-856D-5D51F6B60BF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903" y="28291351"/>
            <a:ext cx="175277" cy="184625"/>
          </a:xfrm>
          <a:prstGeom prst="rect">
            <a:avLst/>
          </a:prstGeom>
        </p:spPr>
      </p:pic>
      <p:pic>
        <p:nvPicPr>
          <p:cNvPr id="93" name="Picture 9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E443955-61CB-4213-A211-1475AFF5AF8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196" y="28288860"/>
            <a:ext cx="176809" cy="186239"/>
          </a:xfrm>
          <a:prstGeom prst="rect">
            <a:avLst/>
          </a:prstGeom>
        </p:spPr>
      </p:pic>
      <p:pic>
        <p:nvPicPr>
          <p:cNvPr id="98" name="Picture 9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4197A36E-0519-4BD3-8160-6BAEA19F06E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005" y="28290475"/>
            <a:ext cx="176809" cy="186239"/>
          </a:xfrm>
          <a:prstGeom prst="rect">
            <a:avLst/>
          </a:prstGeom>
        </p:spPr>
      </p:pic>
      <p:pic>
        <p:nvPicPr>
          <p:cNvPr id="104" name="Picture 103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86D6AD14-9A1B-4AA6-AFD5-2D71025C452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113" y="28290530"/>
            <a:ext cx="176809" cy="186239"/>
          </a:xfrm>
          <a:prstGeom prst="rect">
            <a:avLst/>
          </a:prstGeom>
        </p:spPr>
      </p:pic>
      <p:pic>
        <p:nvPicPr>
          <p:cNvPr id="111" name="Picture 110" descr="A picture containing clock&#10;&#10;Description automatically generated">
            <a:extLst>
              <a:ext uri="{FF2B5EF4-FFF2-40B4-BE49-F238E27FC236}">
                <a16:creationId xmlns:a16="http://schemas.microsoft.com/office/drawing/2014/main" id="{CD2E246B-33C4-42DE-B195-1F24BB5A0CE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021" y="28289313"/>
            <a:ext cx="175276" cy="184624"/>
          </a:xfrm>
          <a:prstGeom prst="rect">
            <a:avLst/>
          </a:prstGeom>
        </p:spPr>
      </p:pic>
      <p:pic>
        <p:nvPicPr>
          <p:cNvPr id="114" name="Picture 113" descr="A close up of a logo&#10;&#10;Description automatically generated">
            <a:extLst>
              <a:ext uri="{FF2B5EF4-FFF2-40B4-BE49-F238E27FC236}">
                <a16:creationId xmlns:a16="http://schemas.microsoft.com/office/drawing/2014/main" id="{D5D54B8C-94E6-4312-9344-A353A2B92767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649" y="28291863"/>
            <a:ext cx="174108" cy="184624"/>
          </a:xfrm>
          <a:prstGeom prst="rect">
            <a:avLst/>
          </a:prstGeom>
        </p:spPr>
      </p:pic>
      <p:pic>
        <p:nvPicPr>
          <p:cNvPr id="117" name="Picture 1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C731C3-FFEA-46A9-AA76-9BCE506A8CB2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8909" y="28285529"/>
            <a:ext cx="176809" cy="186239"/>
          </a:xfrm>
          <a:prstGeom prst="rect">
            <a:avLst/>
          </a:prstGeom>
        </p:spPr>
      </p:pic>
      <p:pic>
        <p:nvPicPr>
          <p:cNvPr id="120" name="Picture 119" descr="A close up of a logo&#10;&#10;Description automatically generated">
            <a:extLst>
              <a:ext uri="{FF2B5EF4-FFF2-40B4-BE49-F238E27FC236}">
                <a16:creationId xmlns:a16="http://schemas.microsoft.com/office/drawing/2014/main" id="{5733FEFD-BAFD-45C9-8D0C-DE09ECEEE84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072" y="28288835"/>
            <a:ext cx="176809" cy="186239"/>
          </a:xfrm>
          <a:prstGeom prst="rect">
            <a:avLst/>
          </a:prstGeom>
        </p:spPr>
      </p:pic>
      <p:pic>
        <p:nvPicPr>
          <p:cNvPr id="122" name="Picture 121" descr="A picture containing bicycle, pair&#10;&#10;Description automatically generated">
            <a:extLst>
              <a:ext uri="{FF2B5EF4-FFF2-40B4-BE49-F238E27FC236}">
                <a16:creationId xmlns:a16="http://schemas.microsoft.com/office/drawing/2014/main" id="{26E24780-BDFC-4778-8683-06D7A603ABA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989" y="28290530"/>
            <a:ext cx="176810" cy="186239"/>
          </a:xfrm>
          <a:prstGeom prst="rect">
            <a:avLst/>
          </a:prstGeom>
        </p:spPr>
      </p:pic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FB7750B4-FD06-45B7-9BF7-758958F9D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045223"/>
              </p:ext>
            </p:extLst>
          </p:nvPr>
        </p:nvGraphicFramePr>
        <p:xfrm>
          <a:off x="14616995" y="29171047"/>
          <a:ext cx="2321790" cy="2132625"/>
        </p:xfrm>
        <a:graphic>
          <a:graphicData uri="http://schemas.openxmlformats.org/drawingml/2006/table">
            <a:tbl>
              <a:tblPr/>
              <a:tblGrid>
                <a:gridCol w="175700">
                  <a:extLst>
                    <a:ext uri="{9D8B030D-6E8A-4147-A177-3AD203B41FA5}">
                      <a16:colId xmlns:a16="http://schemas.microsoft.com/office/drawing/2014/main" val="3617472791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1582549479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1759071200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3649646907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1918158778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403855865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2044693858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659861478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845825889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4198546324"/>
                    </a:ext>
                  </a:extLst>
                </a:gridCol>
                <a:gridCol w="214609">
                  <a:extLst>
                    <a:ext uri="{9D8B030D-6E8A-4147-A177-3AD203B41FA5}">
                      <a16:colId xmlns:a16="http://schemas.microsoft.com/office/drawing/2014/main" val="2856449804"/>
                    </a:ext>
                  </a:extLst>
                </a:gridCol>
              </a:tblGrid>
              <a:tr h="1830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244016"/>
                  </a:ext>
                </a:extLst>
              </a:tr>
              <a:tr h="1924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15718"/>
                  </a:ext>
                </a:extLst>
              </a:tr>
              <a:tr h="1928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090674"/>
                  </a:ext>
                </a:extLst>
              </a:tr>
              <a:tr h="194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890346"/>
                  </a:ext>
                </a:extLst>
              </a:tr>
              <a:tr h="1894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345068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640207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720388"/>
                  </a:ext>
                </a:extLst>
              </a:tr>
              <a:tr h="188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422155"/>
                  </a:ext>
                </a:extLst>
              </a:tr>
              <a:tr h="188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524003"/>
                  </a:ext>
                </a:extLst>
              </a:tr>
              <a:tr h="1989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762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127" marR="4127" marT="412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4127" marR="4127" marT="41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189724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C7E4CC75-BD5C-4211-82CB-65F0A334198F}"/>
              </a:ext>
            </a:extLst>
          </p:cNvPr>
          <p:cNvSpPr txBox="1"/>
          <p:nvPr/>
        </p:nvSpPr>
        <p:spPr>
          <a:xfrm>
            <a:off x="15193392" y="28878153"/>
            <a:ext cx="1174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Look in: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6627CCB-DFDC-4ACA-84FF-D332193F6864}"/>
              </a:ext>
            </a:extLst>
          </p:cNvPr>
          <p:cNvSpPr txBox="1"/>
          <p:nvPr/>
        </p:nvSpPr>
        <p:spPr>
          <a:xfrm rot="16200000">
            <a:off x="13381077" y="30069302"/>
            <a:ext cx="2165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Look for:</a:t>
            </a:r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5A13F4A2-71AF-4724-BA2B-6284250524FC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1424" y="29182139"/>
            <a:ext cx="110295" cy="157565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2F27234F-7E23-4562-AD93-33E7C2E75C3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023" y="29185469"/>
            <a:ext cx="85968" cy="158071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14FB6027-4603-4174-9630-71A97414AD7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557" y="29181047"/>
            <a:ext cx="95582" cy="161295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62A43C93-B529-40CF-97B4-B3A585239CC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805" y="29179851"/>
            <a:ext cx="102305" cy="163689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46533CB3-EBBE-48CC-A3D3-E9A4638ECD1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977" y="29181124"/>
            <a:ext cx="107195" cy="162416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DB0AA98A-64EC-4643-92FD-D8A4EE897E9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823" y="29179458"/>
            <a:ext cx="94195" cy="164082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BEAAF6E8-5F9E-4ED6-8D4D-E55C7704396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731" y="29179851"/>
            <a:ext cx="85968" cy="156306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602CEF00-6552-4FB2-B90A-8DA8C6EECC5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2678" y="29179851"/>
            <a:ext cx="94195" cy="156991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AB00F021-797C-4EB8-8560-327F8ADA0BD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652" y="29182541"/>
            <a:ext cx="94195" cy="157916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D4239A74-B25A-41A2-973F-331CC8A4EED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131" y="29182716"/>
            <a:ext cx="114312" cy="157565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D22AE3C7-1AF4-4FAA-8416-A3A4C5FC7FC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744" y="29371601"/>
            <a:ext cx="110295" cy="157565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C0E45972-ADE0-4A19-9A98-FBCEBC0C284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907" y="30543794"/>
            <a:ext cx="85968" cy="158071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19A24456-3952-4967-AA7C-5E91E942174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7643" y="30341344"/>
            <a:ext cx="95582" cy="161295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BCEC972F-06F7-40E9-87DB-EC80BE5C451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757" y="29749823"/>
            <a:ext cx="102305" cy="163689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EBB4F672-A047-410A-9DFE-F9D3D04B00C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324" y="29561471"/>
            <a:ext cx="107195" cy="162416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68CBD15A-CF16-4881-B6D8-2CD746081C5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446" y="30723497"/>
            <a:ext cx="94195" cy="164082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CC1B5A9F-9DEA-4A46-8F7E-95C17DC473E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907" y="30151270"/>
            <a:ext cx="85968" cy="156306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3978CBFB-9EAF-454A-9FDE-F2A6B86605D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447" y="29946595"/>
            <a:ext cx="94195" cy="156991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19495A0A-0C91-4619-952C-9F41DB39BDC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3022" y="30915442"/>
            <a:ext cx="94195" cy="157916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D5B90A01-B7F6-44A1-AF0D-38BE7ADA21B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091" y="31115954"/>
            <a:ext cx="114312" cy="15756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0853DBA6-8DD2-48CF-BEAB-D8D8EFB02B1C}"/>
              </a:ext>
            </a:extLst>
          </p:cNvPr>
          <p:cNvSpPr txBox="1"/>
          <p:nvPr/>
        </p:nvSpPr>
        <p:spPr>
          <a:xfrm>
            <a:off x="14366310" y="28599291"/>
            <a:ext cx="1306934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SAFE THRESHOLD</a:t>
            </a:r>
          </a:p>
        </p:txBody>
      </p:sp>
      <p:pic>
        <p:nvPicPr>
          <p:cNvPr id="290" name="Picture 289" descr="A close up of a logo&#10;&#10;Description automatically generated">
            <a:extLst>
              <a:ext uri="{FF2B5EF4-FFF2-40B4-BE49-F238E27FC236}">
                <a16:creationId xmlns:a16="http://schemas.microsoft.com/office/drawing/2014/main" id="{D2D71022-BC99-4644-80E1-21C90389B75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444" y="28287144"/>
            <a:ext cx="175276" cy="184624"/>
          </a:xfrm>
          <a:prstGeom prst="rect">
            <a:avLst/>
          </a:prstGeom>
        </p:spPr>
      </p:pic>
      <p:sp>
        <p:nvSpPr>
          <p:cNvPr id="298" name="TextBox 297">
            <a:extLst>
              <a:ext uri="{FF2B5EF4-FFF2-40B4-BE49-F238E27FC236}">
                <a16:creationId xmlns:a16="http://schemas.microsoft.com/office/drawing/2014/main" id="{B115AF7D-A446-4451-94C8-31D1207C2A7A}"/>
              </a:ext>
            </a:extLst>
          </p:cNvPr>
          <p:cNvSpPr txBox="1"/>
          <p:nvPr/>
        </p:nvSpPr>
        <p:spPr>
          <a:xfrm>
            <a:off x="15784023" y="28607720"/>
            <a:ext cx="235642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137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8BB541F7-A4D0-447B-B78E-4E3ED3E316B6}"/>
              </a:ext>
            </a:extLst>
          </p:cNvPr>
          <p:cNvSpPr txBox="1"/>
          <p:nvPr/>
        </p:nvSpPr>
        <p:spPr>
          <a:xfrm>
            <a:off x="16053804" y="28602970"/>
            <a:ext cx="235642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110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2C7E06E4-F7ED-482B-9A94-6AB48BCB1047}"/>
              </a:ext>
            </a:extLst>
          </p:cNvPr>
          <p:cNvSpPr txBox="1"/>
          <p:nvPr/>
        </p:nvSpPr>
        <p:spPr>
          <a:xfrm>
            <a:off x="16312556" y="28602970"/>
            <a:ext cx="157094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87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BAA06A25-F9D3-4D7F-A1E3-0851287101AC}"/>
              </a:ext>
            </a:extLst>
          </p:cNvPr>
          <p:cNvSpPr txBox="1"/>
          <p:nvPr/>
        </p:nvSpPr>
        <p:spPr>
          <a:xfrm>
            <a:off x="16507485" y="28607720"/>
            <a:ext cx="235642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177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EB5DE19F-2ACD-4EEB-9B12-7645FA3D6E4C}"/>
              </a:ext>
            </a:extLst>
          </p:cNvPr>
          <p:cNvSpPr txBox="1"/>
          <p:nvPr/>
        </p:nvSpPr>
        <p:spPr>
          <a:xfrm>
            <a:off x="16770287" y="28607720"/>
            <a:ext cx="157094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99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3E0C9C1D-0A3C-405D-8D27-DBC611BCC719}"/>
              </a:ext>
            </a:extLst>
          </p:cNvPr>
          <p:cNvSpPr txBox="1"/>
          <p:nvPr/>
        </p:nvSpPr>
        <p:spPr>
          <a:xfrm>
            <a:off x="16961053" y="28607720"/>
            <a:ext cx="157094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98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C654F99F-1363-4586-9EDD-CC05EE478D11}"/>
              </a:ext>
            </a:extLst>
          </p:cNvPr>
          <p:cNvSpPr txBox="1"/>
          <p:nvPr/>
        </p:nvSpPr>
        <p:spPr>
          <a:xfrm>
            <a:off x="17151819" y="28607720"/>
            <a:ext cx="157094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78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EFEFEC1-D7F6-47B9-B04F-E4ACDB73B832}"/>
              </a:ext>
            </a:extLst>
          </p:cNvPr>
          <p:cNvSpPr txBox="1"/>
          <p:nvPr/>
        </p:nvSpPr>
        <p:spPr>
          <a:xfrm>
            <a:off x="17348266" y="28607720"/>
            <a:ext cx="235642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100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42F3E8E-0745-440B-B736-663D195A79A4}"/>
              </a:ext>
            </a:extLst>
          </p:cNvPr>
          <p:cNvSpPr txBox="1"/>
          <p:nvPr/>
        </p:nvSpPr>
        <p:spPr>
          <a:xfrm>
            <a:off x="17611865" y="28607720"/>
            <a:ext cx="235642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104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49FB6AD-41D6-4E27-9780-F2B855B6FD02}"/>
              </a:ext>
            </a:extLst>
          </p:cNvPr>
          <p:cNvSpPr txBox="1"/>
          <p:nvPr/>
        </p:nvSpPr>
        <p:spPr>
          <a:xfrm>
            <a:off x="17885297" y="28606068"/>
            <a:ext cx="157094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85</a:t>
            </a:r>
          </a:p>
        </p:txBody>
      </p:sp>
      <p:sp>
        <p:nvSpPr>
          <p:cNvPr id="156" name="Arrow: Down 155">
            <a:extLst>
              <a:ext uri="{FF2B5EF4-FFF2-40B4-BE49-F238E27FC236}">
                <a16:creationId xmlns:a16="http://schemas.microsoft.com/office/drawing/2014/main" id="{100C3114-5BBC-470A-888F-ACAF8F3BED69}"/>
              </a:ext>
            </a:extLst>
          </p:cNvPr>
          <p:cNvSpPr/>
          <p:nvPr/>
        </p:nvSpPr>
        <p:spPr>
          <a:xfrm rot="10800000">
            <a:off x="16393166" y="28928247"/>
            <a:ext cx="533812" cy="20296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33A4FA5-889A-48B0-865B-BAA5AB379F59}"/>
              </a:ext>
            </a:extLst>
          </p:cNvPr>
          <p:cNvSpPr txBox="1"/>
          <p:nvPr/>
        </p:nvSpPr>
        <p:spPr>
          <a:xfrm>
            <a:off x="16895659" y="28886100"/>
            <a:ext cx="120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MIN SCORE - 10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5E24F06-6BBA-4897-982A-0D1CEFF939FF}"/>
              </a:ext>
            </a:extLst>
          </p:cNvPr>
          <p:cNvSpPr txBox="1"/>
          <p:nvPr/>
        </p:nvSpPr>
        <p:spPr>
          <a:xfrm>
            <a:off x="18657848" y="26665592"/>
            <a:ext cx="167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5A. Detection</a:t>
            </a:r>
          </a:p>
        </p:txBody>
      </p:sp>
      <p:pic>
        <p:nvPicPr>
          <p:cNvPr id="323" name="Picture 322">
            <a:extLst>
              <a:ext uri="{FF2B5EF4-FFF2-40B4-BE49-F238E27FC236}">
                <a16:creationId xmlns:a16="http://schemas.microsoft.com/office/drawing/2014/main" id="{2899E4AB-9626-448A-BE54-F2F760D3845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182" y="26991852"/>
            <a:ext cx="294053" cy="492972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9B499F46-DD4C-4556-9F4F-443F2C3ED70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7081" y="27001161"/>
            <a:ext cx="291021" cy="487888"/>
          </a:xfrm>
          <a:prstGeom prst="rect">
            <a:avLst/>
          </a:prstGeom>
        </p:spPr>
      </p:pic>
      <p:pic>
        <p:nvPicPr>
          <p:cNvPr id="334" name="Picture 3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ED31AB-A136-4D98-AAC8-88AE9D79F3A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512" y="26927150"/>
            <a:ext cx="1339637" cy="619656"/>
          </a:xfrm>
          <a:prstGeom prst="rect">
            <a:avLst/>
          </a:prstGeom>
        </p:spPr>
      </p:pic>
      <p:sp>
        <p:nvSpPr>
          <p:cNvPr id="335" name="TextBox 334">
            <a:extLst>
              <a:ext uri="{FF2B5EF4-FFF2-40B4-BE49-F238E27FC236}">
                <a16:creationId xmlns:a16="http://schemas.microsoft.com/office/drawing/2014/main" id="{3E3A44BE-1959-4D73-8D19-CCA8174433F8}"/>
              </a:ext>
            </a:extLst>
          </p:cNvPr>
          <p:cNvSpPr txBox="1"/>
          <p:nvPr/>
        </p:nvSpPr>
        <p:spPr>
          <a:xfrm>
            <a:off x="21540548" y="27047613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22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551B8B14-A775-4507-B278-E5A598E57C61}"/>
              </a:ext>
            </a:extLst>
          </p:cNvPr>
          <p:cNvSpPr txBox="1"/>
          <p:nvPr/>
        </p:nvSpPr>
        <p:spPr>
          <a:xfrm>
            <a:off x="21708750" y="27044004"/>
            <a:ext cx="19717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112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1990AB0D-2CE4-401E-906E-F1F088908664}"/>
              </a:ext>
            </a:extLst>
          </p:cNvPr>
          <p:cNvSpPr txBox="1"/>
          <p:nvPr/>
        </p:nvSpPr>
        <p:spPr>
          <a:xfrm>
            <a:off x="21279551" y="27050656"/>
            <a:ext cx="19717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115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2992CF13-0B12-43B4-ACCB-7FBFC88710E1}"/>
              </a:ext>
            </a:extLst>
          </p:cNvPr>
          <p:cNvSpPr txBox="1"/>
          <p:nvPr/>
        </p:nvSpPr>
        <p:spPr>
          <a:xfrm>
            <a:off x="21905445" y="27028388"/>
            <a:ext cx="19717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144</a:t>
            </a:r>
          </a:p>
        </p:txBody>
      </p:sp>
      <p:pic>
        <p:nvPicPr>
          <p:cNvPr id="340" name="Picture 33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4AEF2C79-16BD-42E5-9903-DC69D413DD2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349" y="26923222"/>
            <a:ext cx="1237900" cy="618950"/>
          </a:xfrm>
          <a:prstGeom prst="rect">
            <a:avLst/>
          </a:prstGeom>
        </p:spPr>
      </p:pic>
      <p:sp>
        <p:nvSpPr>
          <p:cNvPr id="341" name="TextBox 340">
            <a:extLst>
              <a:ext uri="{FF2B5EF4-FFF2-40B4-BE49-F238E27FC236}">
                <a16:creationId xmlns:a16="http://schemas.microsoft.com/office/drawing/2014/main" id="{DA44FF2F-89DF-424C-A3EA-0ABD4AC91EC0}"/>
              </a:ext>
            </a:extLst>
          </p:cNvPr>
          <p:cNvSpPr txBox="1"/>
          <p:nvPr/>
        </p:nvSpPr>
        <p:spPr>
          <a:xfrm>
            <a:off x="22869091" y="27052225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6C2A69B8-6781-4155-8387-58816C4D9198}"/>
              </a:ext>
            </a:extLst>
          </p:cNvPr>
          <p:cNvSpPr txBox="1"/>
          <p:nvPr/>
        </p:nvSpPr>
        <p:spPr>
          <a:xfrm>
            <a:off x="23018899" y="27053252"/>
            <a:ext cx="19717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105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561EDFF-9202-4C70-BD5E-AEE7E8ED1536}"/>
              </a:ext>
            </a:extLst>
          </p:cNvPr>
          <p:cNvSpPr txBox="1"/>
          <p:nvPr/>
        </p:nvSpPr>
        <p:spPr>
          <a:xfrm>
            <a:off x="22616457" y="27061401"/>
            <a:ext cx="19717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115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BFDDCFF1-3331-4260-AEF9-B902425495FF}"/>
              </a:ext>
            </a:extLst>
          </p:cNvPr>
          <p:cNvSpPr txBox="1"/>
          <p:nvPr/>
        </p:nvSpPr>
        <p:spPr>
          <a:xfrm>
            <a:off x="23205809" y="27021785"/>
            <a:ext cx="19717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144</a:t>
            </a:r>
          </a:p>
        </p:txBody>
      </p:sp>
      <p:pic>
        <p:nvPicPr>
          <p:cNvPr id="347" name="Picture 346" descr="A screenshot of a computer&#10;&#10;Description automatically generated">
            <a:extLst>
              <a:ext uri="{FF2B5EF4-FFF2-40B4-BE49-F238E27FC236}">
                <a16:creationId xmlns:a16="http://schemas.microsoft.com/office/drawing/2014/main" id="{9F3A24F4-EB48-4663-B013-8A5981168150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084" y="26947815"/>
            <a:ext cx="1800830" cy="620812"/>
          </a:xfrm>
          <a:prstGeom prst="rect">
            <a:avLst/>
          </a:prstGeom>
        </p:spPr>
      </p:pic>
      <p:sp>
        <p:nvSpPr>
          <p:cNvPr id="348" name="TextBox 347">
            <a:extLst>
              <a:ext uri="{FF2B5EF4-FFF2-40B4-BE49-F238E27FC236}">
                <a16:creationId xmlns:a16="http://schemas.microsoft.com/office/drawing/2014/main" id="{81DAD8CD-9B6A-4199-928B-192A91696BB4}"/>
              </a:ext>
            </a:extLst>
          </p:cNvPr>
          <p:cNvSpPr txBox="1"/>
          <p:nvPr/>
        </p:nvSpPr>
        <p:spPr>
          <a:xfrm>
            <a:off x="24301424" y="27039341"/>
            <a:ext cx="657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882590B-5CD0-426B-8641-049E269C560D}"/>
              </a:ext>
            </a:extLst>
          </p:cNvPr>
          <p:cNvSpPr txBox="1"/>
          <p:nvPr/>
        </p:nvSpPr>
        <p:spPr>
          <a:xfrm>
            <a:off x="24440456" y="27040577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97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EB79A7D9-03DB-45F0-9156-10E2BF660F66}"/>
              </a:ext>
            </a:extLst>
          </p:cNvPr>
          <p:cNvSpPr txBox="1"/>
          <p:nvPr/>
        </p:nvSpPr>
        <p:spPr>
          <a:xfrm>
            <a:off x="24030946" y="27044004"/>
            <a:ext cx="19717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115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D1986BE-B638-4A5B-A72A-9E965364550D}"/>
              </a:ext>
            </a:extLst>
          </p:cNvPr>
          <p:cNvSpPr txBox="1"/>
          <p:nvPr/>
        </p:nvSpPr>
        <p:spPr>
          <a:xfrm>
            <a:off x="24579488" y="27003219"/>
            <a:ext cx="19717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141</a:t>
            </a:r>
          </a:p>
        </p:txBody>
      </p:sp>
      <p:sp>
        <p:nvSpPr>
          <p:cNvPr id="160" name="Arrow: Right 159">
            <a:extLst>
              <a:ext uri="{FF2B5EF4-FFF2-40B4-BE49-F238E27FC236}">
                <a16:creationId xmlns:a16="http://schemas.microsoft.com/office/drawing/2014/main" id="{BEB49862-AFDF-47BD-A8D6-2F8BB9B085C5}"/>
              </a:ext>
            </a:extLst>
          </p:cNvPr>
          <p:cNvSpPr/>
          <p:nvPr/>
        </p:nvSpPr>
        <p:spPr>
          <a:xfrm>
            <a:off x="20776621" y="27139574"/>
            <a:ext cx="365316" cy="25865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3FE05A9D-0CF8-478D-93A0-43D6FC730DCF}"/>
              </a:ext>
            </a:extLst>
          </p:cNvPr>
          <p:cNvCxnSpPr>
            <a:cxnSpLocks/>
            <a:stCxn id="165" idx="0"/>
            <a:endCxn id="323" idx="2"/>
          </p:cNvCxnSpPr>
          <p:nvPr/>
        </p:nvCxnSpPr>
        <p:spPr>
          <a:xfrm flipV="1">
            <a:off x="20236100" y="27484824"/>
            <a:ext cx="293109" cy="11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05B87B71-8523-452E-92C6-D98518D9839B}"/>
              </a:ext>
            </a:extLst>
          </p:cNvPr>
          <p:cNvSpPr txBox="1"/>
          <p:nvPr/>
        </p:nvSpPr>
        <p:spPr>
          <a:xfrm>
            <a:off x="19401047" y="27601601"/>
            <a:ext cx="1670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Masking Underline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6738B34-AFFD-4200-8F73-AC1B9F735709}"/>
              </a:ext>
            </a:extLst>
          </p:cNvPr>
          <p:cNvSpPr txBox="1"/>
          <p:nvPr/>
        </p:nvSpPr>
        <p:spPr>
          <a:xfrm>
            <a:off x="18495822" y="27130401"/>
            <a:ext cx="1564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Pass Threshold: 85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E22B78B-8A40-49F7-930C-E0A05A771519}"/>
              </a:ext>
            </a:extLst>
          </p:cNvPr>
          <p:cNvSpPr/>
          <p:nvPr/>
        </p:nvSpPr>
        <p:spPr>
          <a:xfrm rot="5400000">
            <a:off x="22846128" y="27340761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B42F5AE-686D-41F5-B13E-1144591B7384}"/>
              </a:ext>
            </a:extLst>
          </p:cNvPr>
          <p:cNvSpPr txBox="1"/>
          <p:nvPr/>
        </p:nvSpPr>
        <p:spPr>
          <a:xfrm>
            <a:off x="18495822" y="27897612"/>
            <a:ext cx="186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solidFill>
                  <a:srgbClr val="002060"/>
                </a:solidFill>
              </a:rPr>
              <a:t>Final Detection Result:</a:t>
            </a:r>
          </a:p>
        </p:txBody>
      </p:sp>
      <p:pic>
        <p:nvPicPr>
          <p:cNvPr id="190" name="Picture 189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606C9BD3-BE3D-4D68-8AFD-74BA0B0F9D1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057" y="28116650"/>
            <a:ext cx="1339637" cy="619656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E89D0B5-A89F-46EC-BCD5-95215B5FD557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22451829" y="28116650"/>
            <a:ext cx="1237900" cy="618950"/>
          </a:xfrm>
          <a:prstGeom prst="rect">
            <a:avLst/>
          </a:prstGeom>
        </p:spPr>
      </p:pic>
      <p:pic>
        <p:nvPicPr>
          <p:cNvPr id="354" name="Picture 353" descr="A picture containing clock&#10;&#10;Description automatically generated">
            <a:extLst>
              <a:ext uri="{FF2B5EF4-FFF2-40B4-BE49-F238E27FC236}">
                <a16:creationId xmlns:a16="http://schemas.microsoft.com/office/drawing/2014/main" id="{87CE01F5-F509-4270-82F3-D391929D3FC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864" y="28149117"/>
            <a:ext cx="1800830" cy="620812"/>
          </a:xfrm>
          <a:prstGeom prst="rect">
            <a:avLst/>
          </a:prstGeom>
        </p:spPr>
      </p:pic>
      <p:sp>
        <p:nvSpPr>
          <p:cNvPr id="355" name="TextBox 354">
            <a:extLst>
              <a:ext uri="{FF2B5EF4-FFF2-40B4-BE49-F238E27FC236}">
                <a16:creationId xmlns:a16="http://schemas.microsoft.com/office/drawing/2014/main" id="{8F722D21-8440-43E4-A276-70791B036720}"/>
              </a:ext>
            </a:extLst>
          </p:cNvPr>
          <p:cNvSpPr txBox="1"/>
          <p:nvPr/>
        </p:nvSpPr>
        <p:spPr>
          <a:xfrm>
            <a:off x="21526470" y="28199269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22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6DA2AFE6-8DF1-4CB1-892C-F7B5133978C0}"/>
              </a:ext>
            </a:extLst>
          </p:cNvPr>
          <p:cNvSpPr txBox="1"/>
          <p:nvPr/>
        </p:nvSpPr>
        <p:spPr>
          <a:xfrm>
            <a:off x="21743238" y="28199269"/>
            <a:ext cx="657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E65F9EEA-8F80-488C-8101-9E18796FD104}"/>
              </a:ext>
            </a:extLst>
          </p:cNvPr>
          <p:cNvSpPr txBox="1"/>
          <p:nvPr/>
        </p:nvSpPr>
        <p:spPr>
          <a:xfrm>
            <a:off x="21316663" y="28199269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34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0FD6195-982D-4A78-B998-3DDEE8F641CE}"/>
              </a:ext>
            </a:extLst>
          </p:cNvPr>
          <p:cNvSpPr txBox="1"/>
          <p:nvPr/>
        </p:nvSpPr>
        <p:spPr>
          <a:xfrm>
            <a:off x="21869874" y="28199269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49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0E016CC-5EC7-46FA-A7E0-F701A2F4ADAC}"/>
              </a:ext>
            </a:extLst>
          </p:cNvPr>
          <p:cNvSpPr txBox="1"/>
          <p:nvPr/>
        </p:nvSpPr>
        <p:spPr>
          <a:xfrm>
            <a:off x="22869003" y="28245461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C4980BBA-DB36-4B2F-B7F1-EE37017AEDF2}"/>
              </a:ext>
            </a:extLst>
          </p:cNvPr>
          <p:cNvSpPr txBox="1"/>
          <p:nvPr/>
        </p:nvSpPr>
        <p:spPr>
          <a:xfrm>
            <a:off x="23068176" y="28245461"/>
            <a:ext cx="657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60AD1793-FDAA-4828-A062-3284DC5FF3B9}"/>
              </a:ext>
            </a:extLst>
          </p:cNvPr>
          <p:cNvSpPr txBox="1"/>
          <p:nvPr/>
        </p:nvSpPr>
        <p:spPr>
          <a:xfrm>
            <a:off x="22659196" y="28245461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34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59A7FD65-CB34-4085-8162-8083F838A013}"/>
              </a:ext>
            </a:extLst>
          </p:cNvPr>
          <p:cNvSpPr txBox="1"/>
          <p:nvPr/>
        </p:nvSpPr>
        <p:spPr>
          <a:xfrm>
            <a:off x="23227192" y="28215685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32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09D2A7F2-A241-46E8-BAFA-189CAE1681D8}"/>
              </a:ext>
            </a:extLst>
          </p:cNvPr>
          <p:cNvSpPr txBox="1"/>
          <p:nvPr/>
        </p:nvSpPr>
        <p:spPr>
          <a:xfrm>
            <a:off x="24289700" y="28212865"/>
            <a:ext cx="657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B5A366CF-90BE-47ED-9013-7C8AEAEB6C2B}"/>
              </a:ext>
            </a:extLst>
          </p:cNvPr>
          <p:cNvSpPr txBox="1"/>
          <p:nvPr/>
        </p:nvSpPr>
        <p:spPr>
          <a:xfrm>
            <a:off x="24449670" y="28212581"/>
            <a:ext cx="657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9E35505-B591-4AB7-999B-9B9CDC29B5F5}"/>
              </a:ext>
            </a:extLst>
          </p:cNvPr>
          <p:cNvSpPr txBox="1"/>
          <p:nvPr/>
        </p:nvSpPr>
        <p:spPr>
          <a:xfrm>
            <a:off x="24094943" y="28212865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23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F044FDF0-7E51-4E7F-9468-DCA7E803B3D2}"/>
              </a:ext>
            </a:extLst>
          </p:cNvPr>
          <p:cNvSpPr txBox="1"/>
          <p:nvPr/>
        </p:nvSpPr>
        <p:spPr>
          <a:xfrm>
            <a:off x="24597417" y="28212581"/>
            <a:ext cx="657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43E81EF6-6D66-497B-B114-A674AB71B0C4}"/>
              </a:ext>
            </a:extLst>
          </p:cNvPr>
          <p:cNvSpPr txBox="1"/>
          <p:nvPr/>
        </p:nvSpPr>
        <p:spPr>
          <a:xfrm>
            <a:off x="22826893" y="26641803"/>
            <a:ext cx="5497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70C0"/>
                </a:solidFill>
              </a:rPr>
              <a:t>Scores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963D26C8-A640-4D17-A77F-0CDAEFEA2C68}"/>
              </a:ext>
            </a:extLst>
          </p:cNvPr>
          <p:cNvSpPr txBox="1"/>
          <p:nvPr/>
        </p:nvSpPr>
        <p:spPr>
          <a:xfrm>
            <a:off x="23222520" y="27707251"/>
            <a:ext cx="20111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Repeat for 8,7,6,5,4,3,2,1,0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06E52BD0-C430-4DE9-9F2F-61B87F5F9C18}"/>
              </a:ext>
            </a:extLst>
          </p:cNvPr>
          <p:cNvSpPr txBox="1"/>
          <p:nvPr/>
        </p:nvSpPr>
        <p:spPr>
          <a:xfrm>
            <a:off x="20024396" y="28649720"/>
            <a:ext cx="56892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/>
              <a:t>Detected Digits    1    9  2  8                  1   9  2  8                    1  9 2  8</a:t>
            </a:r>
            <a:r>
              <a:rPr lang="en-US" sz="1400" b="1" u="sng" dirty="0"/>
              <a:t>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6DBD-7D31-4133-BF0F-9982812BF329}"/>
              </a:ext>
            </a:extLst>
          </p:cNvPr>
          <p:cNvSpPr txBox="1"/>
          <p:nvPr/>
        </p:nvSpPr>
        <p:spPr>
          <a:xfrm>
            <a:off x="20016111" y="29015397"/>
            <a:ext cx="11357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u="sng" dirty="0"/>
              <a:t>Data Structure: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DE37F-B7C1-4AD2-8A15-C5512030A9C2}"/>
              </a:ext>
            </a:extLst>
          </p:cNvPr>
          <p:cNvSpPr txBox="1"/>
          <p:nvPr/>
        </p:nvSpPr>
        <p:spPr>
          <a:xfrm>
            <a:off x="20207365" y="29339067"/>
            <a:ext cx="8856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/>
              <a:t>Detected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1A619-7ECC-4E52-8225-2BFC92819D9C}"/>
              </a:ext>
            </a:extLst>
          </p:cNvPr>
          <p:cNvSpPr txBox="1"/>
          <p:nvPr/>
        </p:nvSpPr>
        <p:spPr>
          <a:xfrm>
            <a:off x="21298831" y="29326831"/>
            <a:ext cx="1279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29AC73F-8B02-40FF-B741-BE1A112270B2}"/>
              </a:ext>
            </a:extLst>
          </p:cNvPr>
          <p:cNvSpPr txBox="1"/>
          <p:nvPr/>
        </p:nvSpPr>
        <p:spPr>
          <a:xfrm>
            <a:off x="21293173" y="29584359"/>
            <a:ext cx="1279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9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E13663D-932A-4A92-B5E3-9A8ABD1C2B05}"/>
              </a:ext>
            </a:extLst>
          </p:cNvPr>
          <p:cNvSpPr txBox="1"/>
          <p:nvPr/>
        </p:nvSpPr>
        <p:spPr>
          <a:xfrm>
            <a:off x="21293172" y="29801477"/>
            <a:ext cx="1279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2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341A784-80D0-4224-8586-994866C26C0A}"/>
              </a:ext>
            </a:extLst>
          </p:cNvPr>
          <p:cNvSpPr txBox="1"/>
          <p:nvPr/>
        </p:nvSpPr>
        <p:spPr>
          <a:xfrm>
            <a:off x="21293171" y="30059005"/>
            <a:ext cx="1279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8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6CB0713-E3F2-4336-B9DC-4DEBE3934676}"/>
              </a:ext>
            </a:extLst>
          </p:cNvPr>
          <p:cNvSpPr txBox="1"/>
          <p:nvPr/>
        </p:nvSpPr>
        <p:spPr>
          <a:xfrm>
            <a:off x="22144651" y="28970698"/>
            <a:ext cx="166125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/>
              <a:t>Match Value: </a:t>
            </a:r>
            <a:r>
              <a:rPr lang="en-US" sz="1000" b="1" dirty="0">
                <a:solidFill>
                  <a:srgbClr val="00B050"/>
                </a:solidFill>
              </a:rPr>
              <a:t>34</a:t>
            </a:r>
          </a:p>
          <a:p>
            <a:r>
              <a:rPr lang="en-US" sz="1000" b="1" dirty="0"/>
              <a:t>Box Data:</a:t>
            </a:r>
          </a:p>
          <a:p>
            <a:r>
              <a:rPr lang="en-US" sz="1000" b="1" dirty="0"/>
              <a:t>   - Top Left Location</a:t>
            </a:r>
          </a:p>
          <a:p>
            <a:r>
              <a:rPr lang="en-US" sz="1000" b="1" dirty="0"/>
              <a:t>     (vertical, horizontal): </a:t>
            </a:r>
            <a:r>
              <a:rPr lang="en-US" sz="1000" b="1" dirty="0">
                <a:solidFill>
                  <a:schemeClr val="accent2"/>
                </a:solidFill>
              </a:rPr>
              <a:t>(43,35)</a:t>
            </a:r>
          </a:p>
          <a:p>
            <a:r>
              <a:rPr lang="en-US" sz="1000" b="1" dirty="0"/>
              <a:t>   - Dimension</a:t>
            </a:r>
          </a:p>
          <a:p>
            <a:r>
              <a:rPr lang="en-US" sz="1000" b="1" dirty="0"/>
              <a:t>     (height, width): </a:t>
            </a:r>
            <a:r>
              <a:rPr lang="en-US" sz="1000" b="1" dirty="0">
                <a:solidFill>
                  <a:srgbClr val="0070C0"/>
                </a:solidFill>
              </a:rPr>
              <a:t>(50,35)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8BCE32-5909-4F3C-AB5F-057553EAFCD2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1093027" y="29416011"/>
            <a:ext cx="205804" cy="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788C1D-D2CE-495A-8A90-3F5AEE0D60BD}"/>
              </a:ext>
            </a:extLst>
          </p:cNvPr>
          <p:cNvCxnSpPr>
            <a:stCxn id="7" idx="3"/>
            <a:endCxn id="233" idx="1"/>
          </p:cNvCxnSpPr>
          <p:nvPr/>
        </p:nvCxnSpPr>
        <p:spPr>
          <a:xfrm>
            <a:off x="21093027" y="29416011"/>
            <a:ext cx="200146" cy="26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57A90E-9D53-4CE1-9741-09C43931C3B8}"/>
              </a:ext>
            </a:extLst>
          </p:cNvPr>
          <p:cNvCxnSpPr>
            <a:stCxn id="7" idx="3"/>
            <a:endCxn id="235" idx="1"/>
          </p:cNvCxnSpPr>
          <p:nvPr/>
        </p:nvCxnSpPr>
        <p:spPr>
          <a:xfrm>
            <a:off x="21093027" y="29416011"/>
            <a:ext cx="200145" cy="47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E48BBF-C595-44EE-A7EE-09AAA792D5E4}"/>
              </a:ext>
            </a:extLst>
          </p:cNvPr>
          <p:cNvCxnSpPr>
            <a:stCxn id="7" idx="3"/>
            <a:endCxn id="237" idx="1"/>
          </p:cNvCxnSpPr>
          <p:nvPr/>
        </p:nvCxnSpPr>
        <p:spPr>
          <a:xfrm>
            <a:off x="21093027" y="29416011"/>
            <a:ext cx="200144" cy="73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394A2AD8-EE0A-4732-8A8F-164852E0D1AD}"/>
              </a:ext>
            </a:extLst>
          </p:cNvPr>
          <p:cNvCxnSpPr>
            <a:cxnSpLocks/>
            <a:stCxn id="8" idx="3"/>
            <a:endCxn id="239" idx="1"/>
          </p:cNvCxnSpPr>
          <p:nvPr/>
        </p:nvCxnSpPr>
        <p:spPr>
          <a:xfrm>
            <a:off x="21426830" y="29419164"/>
            <a:ext cx="717821" cy="13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3D376D86-01A8-410A-96DA-0321C21A5CBD}"/>
              </a:ext>
            </a:extLst>
          </p:cNvPr>
          <p:cNvSpPr txBox="1"/>
          <p:nvPr/>
        </p:nvSpPr>
        <p:spPr>
          <a:xfrm rot="5400000">
            <a:off x="21957599" y="29616398"/>
            <a:ext cx="38673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/>
              <a:t>…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4BCF4BAF-64BA-4526-BC6B-E340D1851C25}"/>
              </a:ext>
            </a:extLst>
          </p:cNvPr>
          <p:cNvCxnSpPr>
            <a:cxnSpLocks/>
          </p:cNvCxnSpPr>
          <p:nvPr/>
        </p:nvCxnSpPr>
        <p:spPr>
          <a:xfrm>
            <a:off x="21415578" y="29676693"/>
            <a:ext cx="454296" cy="124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F600FD4A-BCF4-4E7E-B812-02BD44A8EBFD}"/>
              </a:ext>
            </a:extLst>
          </p:cNvPr>
          <p:cNvCxnSpPr>
            <a:cxnSpLocks/>
            <a:endCxn id="243" idx="2"/>
          </p:cNvCxnSpPr>
          <p:nvPr/>
        </p:nvCxnSpPr>
        <p:spPr>
          <a:xfrm>
            <a:off x="21415578" y="29906539"/>
            <a:ext cx="427613" cy="1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A20392C9-2229-4450-8B72-019C71629465}"/>
              </a:ext>
            </a:extLst>
          </p:cNvPr>
          <p:cNvCxnSpPr>
            <a:cxnSpLocks/>
            <a:stCxn id="237" idx="3"/>
          </p:cNvCxnSpPr>
          <p:nvPr/>
        </p:nvCxnSpPr>
        <p:spPr>
          <a:xfrm flipV="1">
            <a:off x="21421170" y="30059005"/>
            <a:ext cx="448704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Brace 38">
            <a:extLst>
              <a:ext uri="{FF2B5EF4-FFF2-40B4-BE49-F238E27FC236}">
                <a16:creationId xmlns:a16="http://schemas.microsoft.com/office/drawing/2014/main" id="{5FD9BECF-8248-4A59-89C1-3D207561BC54}"/>
              </a:ext>
            </a:extLst>
          </p:cNvPr>
          <p:cNvSpPr/>
          <p:nvPr/>
        </p:nvSpPr>
        <p:spPr>
          <a:xfrm>
            <a:off x="23829692" y="28940480"/>
            <a:ext cx="200363" cy="1210857"/>
          </a:xfrm>
          <a:prstGeom prst="rightBrace">
            <a:avLst>
              <a:gd name="adj1" fmla="val 8333"/>
              <a:gd name="adj2" fmla="val 50835"/>
            </a:avLst>
          </a:prstGeom>
          <a:ln w="22225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4F7104-FE75-43DF-9F4A-64EE80B4707D}"/>
              </a:ext>
            </a:extLst>
          </p:cNvPr>
          <p:cNvCxnSpPr>
            <a:cxnSpLocks/>
            <a:stCxn id="39" idx="1"/>
            <a:endCxn id="258" idx="1"/>
          </p:cNvCxnSpPr>
          <p:nvPr/>
        </p:nvCxnSpPr>
        <p:spPr>
          <a:xfrm flipV="1">
            <a:off x="24030055" y="29549784"/>
            <a:ext cx="944762" cy="623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2BA931-0FCA-4D33-B922-FDE18F63BCE0}"/>
              </a:ext>
            </a:extLst>
          </p:cNvPr>
          <p:cNvSpPr txBox="1"/>
          <p:nvPr/>
        </p:nvSpPr>
        <p:spPr>
          <a:xfrm>
            <a:off x="23883190" y="28988075"/>
            <a:ext cx="1290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Sort by ascending </a:t>
            </a:r>
            <a:r>
              <a:rPr lang="en-US" sz="1000" b="1" dirty="0">
                <a:solidFill>
                  <a:schemeClr val="accent2"/>
                </a:solidFill>
              </a:rPr>
              <a:t>top left</a:t>
            </a:r>
            <a:r>
              <a:rPr lang="en-US" sz="1000" b="1" dirty="0">
                <a:solidFill>
                  <a:srgbClr val="00B050"/>
                </a:solidFill>
              </a:rPr>
              <a:t> </a:t>
            </a:r>
            <a:r>
              <a:rPr lang="en-US" sz="1000" b="1" dirty="0">
                <a:solidFill>
                  <a:schemeClr val="accent2"/>
                </a:solidFill>
              </a:rPr>
              <a:t>horizontal coordinate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9AA99034-9BD1-4657-8C04-0A4266051DE3}"/>
              </a:ext>
            </a:extLst>
          </p:cNvPr>
          <p:cNvSpPr txBox="1"/>
          <p:nvPr/>
        </p:nvSpPr>
        <p:spPr>
          <a:xfrm>
            <a:off x="23949905" y="29579955"/>
            <a:ext cx="106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Join the sorted characters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48423D3-1BAA-4015-BFC8-6EC3BCD024E1}"/>
              </a:ext>
            </a:extLst>
          </p:cNvPr>
          <p:cNvSpPr txBox="1"/>
          <p:nvPr/>
        </p:nvSpPr>
        <p:spPr>
          <a:xfrm>
            <a:off x="24974817" y="29226618"/>
            <a:ext cx="221086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Non-OCR Guess: </a:t>
            </a:r>
            <a:r>
              <a:rPr lang="en-US" sz="1200" b="1" u="sng" dirty="0"/>
              <a:t>Field 1:</a:t>
            </a:r>
            <a:r>
              <a:rPr lang="en-US" sz="1200" b="1" dirty="0"/>
              <a:t> "1928"</a:t>
            </a:r>
          </a:p>
          <a:p>
            <a:r>
              <a:rPr lang="en-US" sz="1200" b="1" dirty="0"/>
              <a:t>	                 </a:t>
            </a:r>
            <a:r>
              <a:rPr lang="en-US" sz="1200" b="1" u="sng" dirty="0"/>
              <a:t>Field 2:</a:t>
            </a:r>
            <a:r>
              <a:rPr lang="en-US" sz="1200" b="1" dirty="0"/>
              <a:t> "1928"</a:t>
            </a:r>
          </a:p>
          <a:p>
            <a:r>
              <a:rPr lang="en-US" sz="1200" b="1" dirty="0"/>
              <a:t>	                 </a:t>
            </a:r>
            <a:r>
              <a:rPr lang="en-US" sz="1200" b="1" u="sng" dirty="0"/>
              <a:t>Field 3:</a:t>
            </a:r>
            <a:r>
              <a:rPr lang="en-US" sz="1200" b="1" dirty="0"/>
              <a:t> "1928"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AD52E7A-7F21-4BC6-88FB-89ECD729570B}"/>
              </a:ext>
            </a:extLst>
          </p:cNvPr>
          <p:cNvSpPr txBox="1"/>
          <p:nvPr/>
        </p:nvSpPr>
        <p:spPr>
          <a:xfrm>
            <a:off x="14591018" y="31542400"/>
            <a:ext cx="1342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False Positive:</a:t>
            </a:r>
          </a:p>
        </p:txBody>
      </p: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2E4093ED-C5B4-450A-AD12-E0955CD74CB2}"/>
              </a:ext>
            </a:extLst>
          </p:cNvPr>
          <p:cNvCxnSpPr>
            <a:cxnSpLocks/>
            <a:stCxn id="157" idx="2"/>
            <a:endCxn id="272" idx="3"/>
          </p:cNvCxnSpPr>
          <p:nvPr/>
        </p:nvCxnSpPr>
        <p:spPr>
          <a:xfrm rot="5400000">
            <a:off x="15456243" y="29640293"/>
            <a:ext cx="2517801" cy="156341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0E0D8740-7C94-4014-A28C-4A6C0553A72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919" y="32000285"/>
            <a:ext cx="2114550" cy="100012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9D7D9D-E419-4122-9B54-63B5D7CDD35B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4837575" y="32768949"/>
            <a:ext cx="134895" cy="271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3CA602-EEAF-4FF8-94A1-75396A3D4357}"/>
              </a:ext>
            </a:extLst>
          </p:cNvPr>
          <p:cNvSpPr txBox="1"/>
          <p:nvPr/>
        </p:nvSpPr>
        <p:spPr>
          <a:xfrm>
            <a:off x="14407521" y="33040307"/>
            <a:ext cx="8601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3</a:t>
            </a:r>
            <a:r>
              <a:rPr lang="en-US" sz="1200" b="1" dirty="0"/>
              <a:t> found (</a:t>
            </a:r>
            <a:r>
              <a:rPr lang="en-US" sz="1200" b="1" dirty="0">
                <a:solidFill>
                  <a:srgbClr val="00B050"/>
                </a:solidFill>
              </a:rPr>
              <a:t>174</a:t>
            </a:r>
            <a:r>
              <a:rPr lang="en-US" sz="1200" b="1" dirty="0"/>
              <a:t>)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AF607F1-AA6A-4B02-ADA8-B5446B17D370}"/>
              </a:ext>
            </a:extLst>
          </p:cNvPr>
          <p:cNvSpPr txBox="1"/>
          <p:nvPr/>
        </p:nvSpPr>
        <p:spPr>
          <a:xfrm>
            <a:off x="14290240" y="31961997"/>
            <a:ext cx="8601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0</a:t>
            </a:r>
            <a:r>
              <a:rPr lang="en-US" sz="1200" b="1" dirty="0"/>
              <a:t> found (</a:t>
            </a:r>
            <a:r>
              <a:rPr lang="en-US" sz="1200" b="1" dirty="0">
                <a:solidFill>
                  <a:srgbClr val="00B050"/>
                </a:solidFill>
              </a:rPr>
              <a:t>132</a:t>
            </a:r>
            <a:r>
              <a:rPr lang="en-US" sz="1200" b="1" dirty="0"/>
              <a:t>)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FCE68B7-C763-4D8A-AF1E-6CD477B24D23}"/>
              </a:ext>
            </a:extLst>
          </p:cNvPr>
          <p:cNvCxnSpPr>
            <a:cxnSpLocks/>
            <a:stCxn id="261" idx="3"/>
          </p:cNvCxnSpPr>
          <p:nvPr/>
        </p:nvCxnSpPr>
        <p:spPr>
          <a:xfrm>
            <a:off x="15150347" y="32054330"/>
            <a:ext cx="92788" cy="1526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376B31A2-C493-47ED-BB35-5ACCCE2648A3}"/>
              </a:ext>
            </a:extLst>
          </p:cNvPr>
          <p:cNvCxnSpPr>
            <a:cxnSpLocks/>
            <a:stCxn id="268" idx="0"/>
          </p:cNvCxnSpPr>
          <p:nvPr/>
        </p:nvCxnSpPr>
        <p:spPr>
          <a:xfrm flipH="1" flipV="1">
            <a:off x="15757380" y="32900875"/>
            <a:ext cx="35769" cy="139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8B6A74BD-D006-4349-A3F5-8561FB934106}"/>
              </a:ext>
            </a:extLst>
          </p:cNvPr>
          <p:cNvSpPr txBox="1"/>
          <p:nvPr/>
        </p:nvSpPr>
        <p:spPr>
          <a:xfrm>
            <a:off x="15402368" y="33040307"/>
            <a:ext cx="78156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2</a:t>
            </a:r>
            <a:r>
              <a:rPr lang="en-US" sz="1200" b="1" dirty="0"/>
              <a:t> found (</a:t>
            </a:r>
            <a:r>
              <a:rPr lang="en-US" sz="1200" b="1" dirty="0">
                <a:solidFill>
                  <a:srgbClr val="00B050"/>
                </a:solidFill>
              </a:rPr>
              <a:t>77</a:t>
            </a:r>
            <a:r>
              <a:rPr lang="en-US" sz="1200" b="1" dirty="0"/>
              <a:t>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F252528-F2E2-4933-B55C-B17490BC7119}"/>
              </a:ext>
            </a:extLst>
          </p:cNvPr>
          <p:cNvSpPr txBox="1"/>
          <p:nvPr/>
        </p:nvSpPr>
        <p:spPr>
          <a:xfrm>
            <a:off x="15474507" y="31851830"/>
            <a:ext cx="78156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0</a:t>
            </a:r>
            <a:r>
              <a:rPr lang="en-US" sz="1200" b="1" dirty="0"/>
              <a:t> found (</a:t>
            </a:r>
            <a:r>
              <a:rPr lang="en-US" sz="1200" b="1" dirty="0">
                <a:solidFill>
                  <a:srgbClr val="00B050"/>
                </a:solidFill>
              </a:rPr>
              <a:t>99</a:t>
            </a:r>
            <a:r>
              <a:rPr lang="en-US" sz="1200" b="1" dirty="0"/>
              <a:t>)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49AF07B7-113C-4792-BCCC-A111BB3AC777}"/>
              </a:ext>
            </a:extLst>
          </p:cNvPr>
          <p:cNvCxnSpPr>
            <a:cxnSpLocks/>
            <a:stCxn id="271" idx="2"/>
          </p:cNvCxnSpPr>
          <p:nvPr/>
        </p:nvCxnSpPr>
        <p:spPr>
          <a:xfrm flipH="1">
            <a:off x="15863364" y="32036496"/>
            <a:ext cx="1924" cy="170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DA26B80C-6303-4301-BA4B-E3EC750608C9}"/>
              </a:ext>
            </a:extLst>
          </p:cNvPr>
          <p:cNvSpPr txBox="1"/>
          <p:nvPr/>
        </p:nvSpPr>
        <p:spPr>
          <a:xfrm>
            <a:off x="16296242" y="32157637"/>
            <a:ext cx="78156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4</a:t>
            </a:r>
            <a:r>
              <a:rPr lang="en-US" sz="1200" b="1" dirty="0"/>
              <a:t> found (</a:t>
            </a:r>
            <a:r>
              <a:rPr lang="en-US" sz="1200" b="1" dirty="0">
                <a:solidFill>
                  <a:srgbClr val="00B050"/>
                </a:solidFill>
              </a:rPr>
              <a:t>77</a:t>
            </a:r>
            <a:r>
              <a:rPr lang="en-US" sz="1200" b="1" dirty="0"/>
              <a:t>)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8E956BDA-55C4-4374-ACC6-AACC83CDF933}"/>
              </a:ext>
            </a:extLst>
          </p:cNvPr>
          <p:cNvCxnSpPr>
            <a:cxnSpLocks/>
            <a:stCxn id="288" idx="2"/>
          </p:cNvCxnSpPr>
          <p:nvPr/>
        </p:nvCxnSpPr>
        <p:spPr>
          <a:xfrm flipH="1">
            <a:off x="16250988" y="32342303"/>
            <a:ext cx="436035" cy="90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CED981F3-F8EE-4EEE-B977-3DD1718616F6}"/>
              </a:ext>
            </a:extLst>
          </p:cNvPr>
          <p:cNvSpPr txBox="1"/>
          <p:nvPr/>
        </p:nvSpPr>
        <p:spPr>
          <a:xfrm>
            <a:off x="17545332" y="29749384"/>
            <a:ext cx="1120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Sticking to the safe threshold sometimes fail (letting false detection slip through)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4EE833-8BCA-4305-9F50-3AFDC1350274}"/>
              </a:ext>
            </a:extLst>
          </p:cNvPr>
          <p:cNvSpPr txBox="1"/>
          <p:nvPr/>
        </p:nvSpPr>
        <p:spPr>
          <a:xfrm>
            <a:off x="14284755" y="33233701"/>
            <a:ext cx="349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solidFill>
                  <a:srgbClr val="00B050"/>
                </a:solidFill>
              </a:rPr>
              <a:t>Solution: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b="1" dirty="0"/>
              <a:t>Detect Overlap and Compare Score</a:t>
            </a:r>
          </a:p>
        </p:txBody>
      </p:sp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FE4DC3-1305-4EEB-8F05-FD7A7536C638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91"/>
          <a:stretch/>
        </p:blipFill>
        <p:spPr>
          <a:xfrm>
            <a:off x="15347800" y="33605737"/>
            <a:ext cx="772008" cy="1000125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16B91FA8-A37F-44A4-B03A-F334FC211D92}"/>
              </a:ext>
            </a:extLst>
          </p:cNvPr>
          <p:cNvSpPr txBox="1"/>
          <p:nvPr/>
        </p:nvSpPr>
        <p:spPr>
          <a:xfrm>
            <a:off x="15602435" y="33487644"/>
            <a:ext cx="11770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Valid: 1 found (11)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D4CAAE27-8D2A-475E-86C6-CB436A5872CC}"/>
              </a:ext>
            </a:extLst>
          </p:cNvPr>
          <p:cNvCxnSpPr>
            <a:cxnSpLocks/>
            <a:stCxn id="293" idx="2"/>
          </p:cNvCxnSpPr>
          <p:nvPr/>
        </p:nvCxnSpPr>
        <p:spPr>
          <a:xfrm flipH="1">
            <a:off x="16018639" y="33672310"/>
            <a:ext cx="172323" cy="233644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2887E7B8-8AA2-4135-A2DF-4B41E8D6EDFD}"/>
              </a:ext>
            </a:extLst>
          </p:cNvPr>
          <p:cNvSpPr txBox="1"/>
          <p:nvPr/>
        </p:nvSpPr>
        <p:spPr>
          <a:xfrm>
            <a:off x="15030012" y="34659502"/>
            <a:ext cx="13654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Invalid: 3 found (174)</a:t>
            </a:r>
          </a:p>
        </p:txBody>
      </p: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A3D9657D-C637-4DDB-9870-49F646D9B40A}"/>
              </a:ext>
            </a:extLst>
          </p:cNvPr>
          <p:cNvCxnSpPr>
            <a:cxnSpLocks/>
            <a:stCxn id="296" idx="0"/>
          </p:cNvCxnSpPr>
          <p:nvPr/>
        </p:nvCxnSpPr>
        <p:spPr>
          <a:xfrm flipV="1">
            <a:off x="15712731" y="34374876"/>
            <a:ext cx="0" cy="28462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Rectangle 309">
            <a:extLst>
              <a:ext uri="{FF2B5EF4-FFF2-40B4-BE49-F238E27FC236}">
                <a16:creationId xmlns:a16="http://schemas.microsoft.com/office/drawing/2014/main" id="{9B7B22DC-23E2-40CD-8D7B-DE305C1584BE}"/>
              </a:ext>
            </a:extLst>
          </p:cNvPr>
          <p:cNvSpPr/>
          <p:nvPr/>
        </p:nvSpPr>
        <p:spPr>
          <a:xfrm>
            <a:off x="15723482" y="33893254"/>
            <a:ext cx="236582" cy="468313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208B6FB-B25A-411F-B082-F6A487A9AFDE}"/>
              </a:ext>
            </a:extLst>
          </p:cNvPr>
          <p:cNvSpPr txBox="1"/>
          <p:nvPr/>
        </p:nvSpPr>
        <p:spPr>
          <a:xfrm>
            <a:off x="14277668" y="33817464"/>
            <a:ext cx="13092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Overlap: 1300 pixel</a:t>
            </a:r>
          </a:p>
          <a:p>
            <a:r>
              <a:rPr lang="en-US" sz="1200" dirty="0"/>
              <a:t>(Min Threshold: 500)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8627899D-4AD6-49F1-85BE-98D6FE66BE30}"/>
              </a:ext>
            </a:extLst>
          </p:cNvPr>
          <p:cNvSpPr txBox="1"/>
          <p:nvPr/>
        </p:nvSpPr>
        <p:spPr>
          <a:xfrm>
            <a:off x="14285826" y="35143960"/>
            <a:ext cx="362297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/>
              <a:t>If the Overlap Region &gt; 500 </a:t>
            </a:r>
          </a:p>
          <a:p>
            <a:r>
              <a:rPr lang="en-US" sz="1400" b="1" dirty="0"/>
              <a:t>	-&gt; Compare Match Value of Overlap Boxes </a:t>
            </a:r>
          </a:p>
          <a:p>
            <a:r>
              <a:rPr lang="en-US" sz="1400" b="1" dirty="0"/>
              <a:t>		-&gt; Keep the Best (Discard the Rest)</a:t>
            </a:r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EC5C6E94-5B54-4F62-9AAE-D8276ECC9E4C}"/>
              </a:ext>
            </a:extLst>
          </p:cNvPr>
          <p:cNvCxnSpPr>
            <a:cxnSpLocks/>
            <a:stCxn id="84" idx="3"/>
            <a:endCxn id="103" idx="1"/>
          </p:cNvCxnSpPr>
          <p:nvPr/>
        </p:nvCxnSpPr>
        <p:spPr>
          <a:xfrm flipV="1">
            <a:off x="16119808" y="34105799"/>
            <a:ext cx="115983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52192419-8CEA-4767-91F9-ACF984B0E43C}"/>
              </a:ext>
            </a:extLst>
          </p:cNvPr>
          <p:cNvSpPr txBox="1"/>
          <p:nvPr/>
        </p:nvSpPr>
        <p:spPr>
          <a:xfrm>
            <a:off x="16130855" y="33877508"/>
            <a:ext cx="11957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/>
              <a:t>Compare: 11 &lt; 174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8CCAC2C0-D2B3-4FC2-93EB-6FC6B19E3E82}"/>
              </a:ext>
            </a:extLst>
          </p:cNvPr>
          <p:cNvSpPr txBox="1"/>
          <p:nvPr/>
        </p:nvSpPr>
        <p:spPr>
          <a:xfrm>
            <a:off x="16447238" y="34145016"/>
            <a:ext cx="5855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Discard 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29F6DB82-1300-4DDB-8611-CCE018B322F4}"/>
              </a:ext>
            </a:extLst>
          </p:cNvPr>
          <p:cNvSpPr txBox="1"/>
          <p:nvPr/>
        </p:nvSpPr>
        <p:spPr>
          <a:xfrm>
            <a:off x="20386289" y="30281216"/>
            <a:ext cx="621464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u="sng" dirty="0"/>
              <a:t>Note: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rgbClr val="0070C0"/>
                </a:solidFill>
              </a:rPr>
              <a:t>The Box Positions Are Memorized </a:t>
            </a:r>
            <a:r>
              <a:rPr lang="en-US" sz="1400" b="1" dirty="0"/>
              <a:t>(Even if a Filter is Applied to the Image)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86FF9E9C-838E-415B-BA40-CAC7711ADECB}"/>
              </a:ext>
            </a:extLst>
          </p:cNvPr>
          <p:cNvSpPr txBox="1"/>
          <p:nvPr/>
        </p:nvSpPr>
        <p:spPr>
          <a:xfrm>
            <a:off x="18657848" y="30475927"/>
            <a:ext cx="262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5B. Line &amp; Noise Removal</a:t>
            </a:r>
          </a:p>
        </p:txBody>
      </p:sp>
      <p:pic>
        <p:nvPicPr>
          <p:cNvPr id="270" name="Picture 26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9E62B1-BDB3-42E7-AE28-E94CE9F54932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153" y="32603361"/>
            <a:ext cx="1344255" cy="621792"/>
          </a:xfrm>
          <a:prstGeom prst="rect">
            <a:avLst/>
          </a:prstGeom>
        </p:spPr>
      </p:pic>
      <p:pic>
        <p:nvPicPr>
          <p:cNvPr id="275" name="Picture 274" descr="A close up of a logo&#10;&#10;Description automatically generated">
            <a:extLst>
              <a:ext uri="{FF2B5EF4-FFF2-40B4-BE49-F238E27FC236}">
                <a16:creationId xmlns:a16="http://schemas.microsoft.com/office/drawing/2014/main" id="{0F6929DA-728F-4433-B333-27008357A84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684" y="31617878"/>
            <a:ext cx="1344255" cy="621792"/>
          </a:xfrm>
          <a:prstGeom prst="rect">
            <a:avLst/>
          </a:prstGeom>
        </p:spPr>
      </p:pic>
      <p:pic>
        <p:nvPicPr>
          <p:cNvPr id="75" name="Picture 7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99FD8F-E98D-4AA6-ADFB-F25F0F91F42B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622" y="30797830"/>
            <a:ext cx="1344255" cy="621792"/>
          </a:xfrm>
          <a:prstGeom prst="rect">
            <a:avLst/>
          </a:prstGeom>
        </p:spPr>
      </p:pic>
      <p:pic>
        <p:nvPicPr>
          <p:cNvPr id="89" name="Picture 88" descr="A drawing of a person&#10;&#10;Description automatically generated">
            <a:extLst>
              <a:ext uri="{FF2B5EF4-FFF2-40B4-BE49-F238E27FC236}">
                <a16:creationId xmlns:a16="http://schemas.microsoft.com/office/drawing/2014/main" id="{06EF01C6-0A50-428A-9D37-6FB640D8411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1412" y="32603361"/>
            <a:ext cx="1243584" cy="621792"/>
          </a:xfrm>
          <a:prstGeom prst="rect">
            <a:avLst/>
          </a:prstGeom>
        </p:spPr>
      </p:pic>
      <p:pic>
        <p:nvPicPr>
          <p:cNvPr id="292" name="Picture 291" descr="A picture containing table&#10;&#10;Description automatically generated">
            <a:extLst>
              <a:ext uri="{FF2B5EF4-FFF2-40B4-BE49-F238E27FC236}">
                <a16:creationId xmlns:a16="http://schemas.microsoft.com/office/drawing/2014/main" id="{2D0F7FBC-CD8F-4778-ACDF-72F3FDBBDC4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003" y="31629132"/>
            <a:ext cx="1243584" cy="621792"/>
          </a:xfrm>
          <a:prstGeom prst="rect">
            <a:avLst/>
          </a:prstGeom>
        </p:spPr>
      </p:pic>
      <p:pic>
        <p:nvPicPr>
          <p:cNvPr id="299" name="Picture 298" descr="A close up of a logo&#10;&#10;Description automatically generated">
            <a:extLst>
              <a:ext uri="{FF2B5EF4-FFF2-40B4-BE49-F238E27FC236}">
                <a16:creationId xmlns:a16="http://schemas.microsoft.com/office/drawing/2014/main" id="{29479F4B-1AB5-4512-A77F-7DF63DF0335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698" y="30835769"/>
            <a:ext cx="1243584" cy="621792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2A8C2017-4F05-4404-A14F-83C76327BDA8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873" y="32656286"/>
            <a:ext cx="1803671" cy="621792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6FB6C9EC-0F02-4875-89F6-76157068227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532" y="31617878"/>
            <a:ext cx="1803671" cy="621792"/>
          </a:xfrm>
          <a:prstGeom prst="rect">
            <a:avLst/>
          </a:pr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6C477482-1795-4241-AA5F-DF67AA2716F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159" y="30848692"/>
            <a:ext cx="1803671" cy="621792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511CEF63-58D2-4E47-AE98-CC11E306B0AD}"/>
              </a:ext>
            </a:extLst>
          </p:cNvPr>
          <p:cNvSpPr/>
          <p:nvPr/>
        </p:nvSpPr>
        <p:spPr>
          <a:xfrm>
            <a:off x="20244742" y="31410092"/>
            <a:ext cx="569256" cy="280204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B23534-7E52-490F-BF1E-C8C090246784}"/>
              </a:ext>
            </a:extLst>
          </p:cNvPr>
          <p:cNvCxnSpPr/>
          <p:nvPr/>
        </p:nvCxnSpPr>
        <p:spPr>
          <a:xfrm>
            <a:off x="20813998" y="32538113"/>
            <a:ext cx="5697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Equals 224">
            <a:extLst>
              <a:ext uri="{FF2B5EF4-FFF2-40B4-BE49-F238E27FC236}">
                <a16:creationId xmlns:a16="http://schemas.microsoft.com/office/drawing/2014/main" id="{1C0C79F3-47C4-4435-A7BD-4A3D50E73324}"/>
              </a:ext>
            </a:extLst>
          </p:cNvPr>
          <p:cNvSpPr/>
          <p:nvPr/>
        </p:nvSpPr>
        <p:spPr>
          <a:xfrm>
            <a:off x="20244580" y="32864440"/>
            <a:ext cx="569256" cy="36071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9E0CE2-E700-4392-ACC0-34EF7E4CCC8E}"/>
              </a:ext>
            </a:extLst>
          </p:cNvPr>
          <p:cNvSpPr txBox="1"/>
          <p:nvPr/>
        </p:nvSpPr>
        <p:spPr>
          <a:xfrm>
            <a:off x="18711945" y="31906110"/>
            <a:ext cx="17373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Line Detected Using </a:t>
            </a:r>
            <a:r>
              <a:rPr lang="en-US" sz="1200" b="1" dirty="0"/>
              <a:t>Morph</a:t>
            </a:r>
          </a:p>
          <a:p>
            <a:r>
              <a:rPr lang="en-US" sz="1200" b="1" dirty="0"/>
              <a:t>Close</a:t>
            </a:r>
            <a:r>
              <a:rPr lang="en-US" sz="1200" dirty="0"/>
              <a:t>(Thinning -&gt; Bolding)</a:t>
            </a:r>
          </a:p>
          <a:p>
            <a:r>
              <a:rPr lang="en-US" sz="1200" dirty="0"/>
              <a:t>with a </a:t>
            </a:r>
            <a:r>
              <a:rPr lang="en-US" sz="1200" b="1" dirty="0"/>
              <a:t>Long (1x35) Kernel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E98DA8-95F7-4379-8710-00D214FA4D25}"/>
              </a:ext>
            </a:extLst>
          </p:cNvPr>
          <p:cNvCxnSpPr>
            <a:stCxn id="33" idx="3"/>
          </p:cNvCxnSpPr>
          <p:nvPr/>
        </p:nvCxnSpPr>
        <p:spPr>
          <a:xfrm>
            <a:off x="20449280" y="32183109"/>
            <a:ext cx="5873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D3149F-AE53-4AED-8712-D7E2E0395FC9}"/>
              </a:ext>
            </a:extLst>
          </p:cNvPr>
          <p:cNvSpPr txBox="1"/>
          <p:nvPr/>
        </p:nvSpPr>
        <p:spPr>
          <a:xfrm>
            <a:off x="22347509" y="33187195"/>
            <a:ext cx="245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Still Have Some Leftover Noise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14B0C4-9C2F-4175-8C5C-A79D19AC6FD3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21067439" y="33491408"/>
            <a:ext cx="1344255" cy="621792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E640E5F3-F428-4A13-8760-C7ADE9ED4ED2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22934726" y="33486742"/>
            <a:ext cx="1243584" cy="621792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5CC53DFE-5688-408C-9973-0B0F11270E42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24515394" y="33480490"/>
            <a:ext cx="1803672" cy="621792"/>
          </a:xfrm>
          <a:prstGeom prst="rect">
            <a:avLst/>
          </a:prstGeom>
        </p:spPr>
      </p:pic>
      <p:sp>
        <p:nvSpPr>
          <p:cNvPr id="313" name="TextBox 312">
            <a:extLst>
              <a:ext uri="{FF2B5EF4-FFF2-40B4-BE49-F238E27FC236}">
                <a16:creationId xmlns:a16="http://schemas.microsoft.com/office/drawing/2014/main" id="{11C6CDA2-E033-4B73-8700-AF739420970B}"/>
              </a:ext>
            </a:extLst>
          </p:cNvPr>
          <p:cNvSpPr txBox="1"/>
          <p:nvPr/>
        </p:nvSpPr>
        <p:spPr>
          <a:xfrm>
            <a:off x="18627456" y="33618666"/>
            <a:ext cx="22575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Line Residual Clean Up Using </a:t>
            </a:r>
            <a:r>
              <a:rPr lang="en-US" sz="1200" b="1" dirty="0"/>
              <a:t>Morph</a:t>
            </a:r>
          </a:p>
          <a:p>
            <a:r>
              <a:rPr lang="en-US" sz="1200" b="1" dirty="0"/>
              <a:t>Close</a:t>
            </a:r>
            <a:r>
              <a:rPr lang="en-US" sz="1200" dirty="0"/>
              <a:t> Using a </a:t>
            </a:r>
            <a:r>
              <a:rPr lang="en-US" sz="1200" b="1" dirty="0"/>
              <a:t>3x3 Kernel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0C7B81-C341-4C8A-BD91-3D3F2B36B850}"/>
              </a:ext>
            </a:extLst>
          </p:cNvPr>
          <p:cNvCxnSpPr>
            <a:stCxn id="313" idx="3"/>
            <a:endCxn id="18" idx="1"/>
          </p:cNvCxnSpPr>
          <p:nvPr/>
        </p:nvCxnSpPr>
        <p:spPr>
          <a:xfrm flipV="1">
            <a:off x="20884997" y="33802304"/>
            <a:ext cx="182442" cy="1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>
            <a:extLst>
              <a:ext uri="{FF2B5EF4-FFF2-40B4-BE49-F238E27FC236}">
                <a16:creationId xmlns:a16="http://schemas.microsoft.com/office/drawing/2014/main" id="{644C391A-B87B-4732-8438-FFDC0364C2CC}"/>
              </a:ext>
            </a:extLst>
          </p:cNvPr>
          <p:cNvSpPr txBox="1"/>
          <p:nvPr/>
        </p:nvSpPr>
        <p:spPr>
          <a:xfrm>
            <a:off x="18541324" y="34144588"/>
            <a:ext cx="282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5C. Character Replacement: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4A3B042F-6173-404E-86CD-3281C4BABC69}"/>
              </a:ext>
            </a:extLst>
          </p:cNvPr>
          <p:cNvSpPr txBox="1"/>
          <p:nvPr/>
        </p:nvSpPr>
        <p:spPr>
          <a:xfrm>
            <a:off x="18563418" y="34474912"/>
            <a:ext cx="872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Using the memorized box positions, patch the OCR friendly digits on top of detected digits</a:t>
            </a:r>
          </a:p>
        </p:txBody>
      </p:sp>
      <p:pic>
        <p:nvPicPr>
          <p:cNvPr id="325" name="Picture 324">
            <a:extLst>
              <a:ext uri="{FF2B5EF4-FFF2-40B4-BE49-F238E27FC236}">
                <a16:creationId xmlns:a16="http://schemas.microsoft.com/office/drawing/2014/main" id="{B96E42CF-E148-427A-9DFC-E2C99A6E518E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7427" y="34823511"/>
            <a:ext cx="1344255" cy="621792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B9BFFC26-F204-4224-BC6D-A47101AEC82D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14" y="34826944"/>
            <a:ext cx="1243584" cy="621792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116A0AFF-E9AA-4298-AB3B-C5032BABF984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316" y="34826944"/>
            <a:ext cx="1803671" cy="621792"/>
          </a:xfrm>
          <a:prstGeom prst="rect">
            <a:avLst/>
          </a:prstGeom>
        </p:spPr>
      </p:pic>
      <p:sp>
        <p:nvSpPr>
          <p:cNvPr id="330" name="Arrow: Down 329">
            <a:extLst>
              <a:ext uri="{FF2B5EF4-FFF2-40B4-BE49-F238E27FC236}">
                <a16:creationId xmlns:a16="http://schemas.microsoft.com/office/drawing/2014/main" id="{A0C7DFFD-247D-45E1-903B-40ABB68F9EA3}"/>
              </a:ext>
            </a:extLst>
          </p:cNvPr>
          <p:cNvSpPr/>
          <p:nvPr/>
        </p:nvSpPr>
        <p:spPr>
          <a:xfrm>
            <a:off x="23412656" y="35465623"/>
            <a:ext cx="518670" cy="260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746BCC08-2D4B-4696-AB66-2F292EDE50F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60" y="35744942"/>
            <a:ext cx="1344255" cy="62179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4DCE3EF7-E8D8-45F0-9B20-255CCD0ED88A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422" y="35744942"/>
            <a:ext cx="1243584" cy="621792"/>
          </a:xfrm>
          <a:prstGeom prst="rect">
            <a:avLst/>
          </a:prstGeom>
        </p:spPr>
      </p:pic>
      <p:pic>
        <p:nvPicPr>
          <p:cNvPr id="147" name="Picture 146" descr="A close up of a mans face&#10;&#10;Description automatically generated">
            <a:extLst>
              <a:ext uri="{FF2B5EF4-FFF2-40B4-BE49-F238E27FC236}">
                <a16:creationId xmlns:a16="http://schemas.microsoft.com/office/drawing/2014/main" id="{A089F238-DE0D-4E3C-8D5A-259AC87E4FD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991" y="35748651"/>
            <a:ext cx="1803671" cy="62179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D49D6C61-A3BF-4468-A977-F486CB009656}"/>
              </a:ext>
            </a:extLst>
          </p:cNvPr>
          <p:cNvSpPr txBox="1"/>
          <p:nvPr/>
        </p:nvSpPr>
        <p:spPr>
          <a:xfrm>
            <a:off x="18575821" y="34871310"/>
            <a:ext cx="1953458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Why do this ?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Increase Tolerance For Damaged Digits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Enable Double Checking Using Non-OCR Guess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FE9E9F80-3763-41F9-B3DA-9FE17A35E984}"/>
              </a:ext>
            </a:extLst>
          </p:cNvPr>
          <p:cNvSpPr txBox="1"/>
          <p:nvPr/>
        </p:nvSpPr>
        <p:spPr>
          <a:xfrm>
            <a:off x="11488621" y="14978905"/>
            <a:ext cx="76988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u="sng" dirty="0"/>
              <a:t>6. Tesseract OCR, Sanity Checks, and Confidence Assessment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ED6CCC0B-E365-4009-A4DA-3A5D36942E1B}"/>
              </a:ext>
            </a:extLst>
          </p:cNvPr>
          <p:cNvSpPr/>
          <p:nvPr/>
        </p:nvSpPr>
        <p:spPr>
          <a:xfrm>
            <a:off x="19115236" y="6878356"/>
            <a:ext cx="158848" cy="158848"/>
          </a:xfrm>
          <a:prstGeom prst="ellipse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72EF5C6-8524-41C5-BD73-393ACA5A0668}"/>
              </a:ext>
            </a:extLst>
          </p:cNvPr>
          <p:cNvSpPr txBox="1"/>
          <p:nvPr/>
        </p:nvSpPr>
        <p:spPr>
          <a:xfrm>
            <a:off x="11452034" y="15395921"/>
            <a:ext cx="4836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Tesseract-OCR allows the user to specify:</a:t>
            </a:r>
          </a:p>
          <a:p>
            <a:pPr marL="285750" indent="-285750">
              <a:buFontTx/>
              <a:buChar char="-"/>
            </a:pPr>
            <a:r>
              <a:rPr lang="en-US" sz="1200" b="1" dirty="0"/>
              <a:t>Language</a:t>
            </a:r>
          </a:p>
          <a:p>
            <a:pPr marL="285750" indent="-285750">
              <a:buFontTx/>
              <a:buChar char="-"/>
            </a:pPr>
            <a:r>
              <a:rPr lang="en-US" sz="1200" b="1" dirty="0"/>
              <a:t>Image DPI</a:t>
            </a:r>
            <a:r>
              <a:rPr lang="en-US" sz="1200" dirty="0"/>
              <a:t> (dot per inch)</a:t>
            </a:r>
            <a:endParaRPr lang="en-US" sz="1200" b="1" dirty="0"/>
          </a:p>
          <a:p>
            <a:pPr marL="285750" indent="-285750">
              <a:buFontTx/>
              <a:buChar char="-"/>
            </a:pPr>
            <a:r>
              <a:rPr lang="en-US" sz="1200" b="1" dirty="0"/>
              <a:t>Page Segmentation Mode or PSM </a:t>
            </a:r>
            <a:r>
              <a:rPr lang="en-US" sz="1200" dirty="0"/>
              <a:t>(Uniform Block, Columns, Sparse Text, Single Line, etc.)</a:t>
            </a:r>
          </a:p>
          <a:p>
            <a:pPr marL="285750" indent="-285750">
              <a:buFontTx/>
              <a:buChar char="-"/>
            </a:pPr>
            <a:r>
              <a:rPr lang="en-US" sz="1200" b="1" dirty="0"/>
              <a:t>OCR Engine Mode or OEM </a:t>
            </a:r>
            <a:r>
              <a:rPr lang="en-US" sz="1200" dirty="0"/>
              <a:t>(Neural Net or Algorithmic)</a:t>
            </a:r>
          </a:p>
        </p:txBody>
      </p:sp>
      <p:sp>
        <p:nvSpPr>
          <p:cNvPr id="376" name="Rectangle 2">
            <a:extLst>
              <a:ext uri="{FF2B5EF4-FFF2-40B4-BE49-F238E27FC236}">
                <a16:creationId xmlns:a16="http://schemas.microsoft.com/office/drawing/2014/main" id="{77ECE80A-2CA1-41B6-A1E6-1D83BF8E3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7813" y="15810353"/>
            <a:ext cx="6556603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--dpi 400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psm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11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oem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-l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eng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-c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tessedit_char_whitelist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="0123456789"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'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51D90DB3-105E-4F97-8507-83BE3B663784}"/>
              </a:ext>
            </a:extLst>
          </p:cNvPr>
          <p:cNvSpPr txBox="1"/>
          <p:nvPr/>
        </p:nvSpPr>
        <p:spPr>
          <a:xfrm>
            <a:off x="16592321" y="16076351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DPI</a:t>
            </a:r>
            <a:r>
              <a:rPr lang="en-US" sz="1200" dirty="0">
                <a:solidFill>
                  <a:schemeClr val="accent1"/>
                </a:solidFill>
              </a:rPr>
              <a:t>: </a:t>
            </a:r>
            <a:r>
              <a:rPr lang="en-US" sz="1200" b="1" dirty="0">
                <a:solidFill>
                  <a:schemeClr val="accent1"/>
                </a:solidFill>
              </a:rPr>
              <a:t>400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9C376ADA-C10E-42AE-B87B-30E30AD91216}"/>
              </a:ext>
            </a:extLst>
          </p:cNvPr>
          <p:cNvSpPr txBox="1"/>
          <p:nvPr/>
        </p:nvSpPr>
        <p:spPr>
          <a:xfrm>
            <a:off x="17299568" y="16043682"/>
            <a:ext cx="98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PSM</a:t>
            </a:r>
            <a:r>
              <a:rPr lang="en-US" sz="1200" dirty="0">
                <a:solidFill>
                  <a:schemeClr val="accent2"/>
                </a:solidFill>
              </a:rPr>
              <a:t>: </a:t>
            </a:r>
            <a:r>
              <a:rPr lang="en-US" sz="1200" b="1" dirty="0">
                <a:solidFill>
                  <a:schemeClr val="accent2"/>
                </a:solidFill>
              </a:rPr>
              <a:t>11</a:t>
            </a:r>
          </a:p>
          <a:p>
            <a:pPr algn="ctr"/>
            <a:r>
              <a:rPr lang="en-US" sz="1200" dirty="0">
                <a:solidFill>
                  <a:schemeClr val="accent2"/>
                </a:solidFill>
              </a:rPr>
              <a:t>(Sparse Text)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E355850F-05CE-4D78-8B90-F983986C093A}"/>
              </a:ext>
            </a:extLst>
          </p:cNvPr>
          <p:cNvSpPr txBox="1"/>
          <p:nvPr/>
        </p:nvSpPr>
        <p:spPr>
          <a:xfrm>
            <a:off x="17845055" y="15362352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OEM</a:t>
            </a:r>
            <a:r>
              <a:rPr lang="en-US" sz="1200" dirty="0">
                <a:solidFill>
                  <a:srgbClr val="C00000"/>
                </a:solidFill>
              </a:rPr>
              <a:t>: </a:t>
            </a:r>
            <a:r>
              <a:rPr lang="en-US" sz="1200" b="1" dirty="0">
                <a:solidFill>
                  <a:srgbClr val="C00000"/>
                </a:solidFill>
              </a:rPr>
              <a:t>1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</a:rPr>
              <a:t>(LTSM Neural Net)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40B74337-93A9-43FC-820B-1EA5D0713B5E}"/>
              </a:ext>
            </a:extLst>
          </p:cNvPr>
          <p:cNvSpPr txBox="1"/>
          <p:nvPr/>
        </p:nvSpPr>
        <p:spPr>
          <a:xfrm>
            <a:off x="18592677" y="16058232"/>
            <a:ext cx="1321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</a:rPr>
              <a:t>Language</a:t>
            </a:r>
            <a:r>
              <a:rPr lang="en-US" sz="1200" dirty="0">
                <a:solidFill>
                  <a:schemeClr val="accent6"/>
                </a:solidFill>
              </a:rPr>
              <a:t>: </a:t>
            </a:r>
            <a:r>
              <a:rPr lang="en-US" sz="1200" b="1" dirty="0">
                <a:solidFill>
                  <a:schemeClr val="accent6"/>
                </a:solidFill>
              </a:rPr>
              <a:t>English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9A5B75C-BEF5-421A-808E-51D33EDDC44C}"/>
              </a:ext>
            </a:extLst>
          </p:cNvPr>
          <p:cNvSpPr txBox="1"/>
          <p:nvPr/>
        </p:nvSpPr>
        <p:spPr>
          <a:xfrm>
            <a:off x="20167245" y="15348686"/>
            <a:ext cx="229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Character Whitelist: 0123456789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(Restrict Output to the Whitelist)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AEC1CFD-1BB2-4FC1-8EC7-82556B04B5AE}"/>
              </a:ext>
            </a:extLst>
          </p:cNvPr>
          <p:cNvSpPr txBox="1"/>
          <p:nvPr/>
        </p:nvSpPr>
        <p:spPr>
          <a:xfrm>
            <a:off x="16198700" y="15540853"/>
            <a:ext cx="1407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u="sng" dirty="0"/>
              <a:t>Argument String</a:t>
            </a:r>
          </a:p>
        </p:txBody>
      </p:sp>
      <p:pic>
        <p:nvPicPr>
          <p:cNvPr id="176" name="Picture 17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EF4BA58-471C-4565-878A-9541FC68EBB1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2" y="17290234"/>
            <a:ext cx="1186107" cy="54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8" name="Picture 17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62A27C-3177-4810-A6C9-16CCCEBC743D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169" y="16593489"/>
            <a:ext cx="1097280" cy="54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5" name="Picture 184" descr="A close up of a logo&#10;&#10;Description automatically generated">
            <a:extLst>
              <a:ext uri="{FF2B5EF4-FFF2-40B4-BE49-F238E27FC236}">
                <a16:creationId xmlns:a16="http://schemas.microsoft.com/office/drawing/2014/main" id="{EFE8C07F-2101-4AE6-9866-F8939DEC306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02" y="18013933"/>
            <a:ext cx="1591474" cy="5486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01BC981A-4381-4844-AA0C-DCDCF21BEB94}"/>
              </a:ext>
            </a:extLst>
          </p:cNvPr>
          <p:cNvCxnSpPr>
            <a:cxnSpLocks/>
            <a:stCxn id="178" idx="3"/>
            <a:endCxn id="397" idx="1"/>
          </p:cNvCxnSpPr>
          <p:nvPr/>
        </p:nvCxnSpPr>
        <p:spPr>
          <a:xfrm flipV="1">
            <a:off x="12664449" y="16821860"/>
            <a:ext cx="2431706" cy="459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3414C7C-2140-41B3-A8B3-452814B3CDC9}"/>
              </a:ext>
            </a:extLst>
          </p:cNvPr>
          <p:cNvCxnSpPr>
            <a:cxnSpLocks/>
            <a:stCxn id="176" idx="3"/>
            <a:endCxn id="398" idx="1"/>
          </p:cNvCxnSpPr>
          <p:nvPr/>
        </p:nvCxnSpPr>
        <p:spPr>
          <a:xfrm flipV="1">
            <a:off x="12735659" y="17520042"/>
            <a:ext cx="2354744" cy="44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0F2DD6F9-EC4D-4240-A7DA-98F39F120C7D}"/>
              </a:ext>
            </a:extLst>
          </p:cNvPr>
          <p:cNvCxnSpPr>
            <a:cxnSpLocks/>
            <a:stCxn id="185" idx="3"/>
            <a:endCxn id="399" idx="1"/>
          </p:cNvCxnSpPr>
          <p:nvPr/>
        </p:nvCxnSpPr>
        <p:spPr>
          <a:xfrm flipV="1">
            <a:off x="13130276" y="18214112"/>
            <a:ext cx="1940306" cy="7414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0D177EC-5EAF-42A9-AD7E-9CAB0A998280}"/>
              </a:ext>
            </a:extLst>
          </p:cNvPr>
          <p:cNvSpPr/>
          <p:nvPr/>
        </p:nvSpPr>
        <p:spPr>
          <a:xfrm>
            <a:off x="13216469" y="16768085"/>
            <a:ext cx="1573892" cy="156966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TESSERACT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OCR</a:t>
            </a:r>
          </a:p>
          <a:p>
            <a:pPr algn="ctr"/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B8428975-F395-4BC0-8722-1E5EBD502F82}"/>
              </a:ext>
            </a:extLst>
          </p:cNvPr>
          <p:cNvSpPr txBox="1"/>
          <p:nvPr/>
        </p:nvSpPr>
        <p:spPr>
          <a:xfrm>
            <a:off x="15096155" y="16683360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"1928"</a:t>
            </a: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04182DDF-BC6B-4E6B-8F46-9F21D399E85B}"/>
              </a:ext>
            </a:extLst>
          </p:cNvPr>
          <p:cNvSpPr txBox="1"/>
          <p:nvPr/>
        </p:nvSpPr>
        <p:spPr>
          <a:xfrm>
            <a:off x="15090403" y="17381542"/>
            <a:ext cx="706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 28"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FFF6EE65-83A9-400C-A18A-551EFAEF2ED6}"/>
              </a:ext>
            </a:extLst>
          </p:cNvPr>
          <p:cNvSpPr txBox="1"/>
          <p:nvPr/>
        </p:nvSpPr>
        <p:spPr>
          <a:xfrm>
            <a:off x="15070582" y="18075612"/>
            <a:ext cx="706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 28"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E3952288-75F6-42B0-A320-D71615E554A3}"/>
              </a:ext>
            </a:extLst>
          </p:cNvPr>
          <p:cNvSpPr txBox="1"/>
          <p:nvPr/>
        </p:nvSpPr>
        <p:spPr>
          <a:xfrm>
            <a:off x="16998580" y="18444333"/>
            <a:ext cx="1726574" cy="73866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Sanity Check</a:t>
            </a:r>
          </a:p>
          <a:p>
            <a:pPr algn="ctr"/>
            <a:r>
              <a:rPr lang="en-US" sz="1400" b="1" dirty="0"/>
              <a:t>Between 1900 and 2099</a:t>
            </a: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439EA01C-454B-4B3F-BDD8-FA9226495855}"/>
              </a:ext>
            </a:extLst>
          </p:cNvPr>
          <p:cNvCxnSpPr>
            <a:cxnSpLocks/>
            <a:stCxn id="397" idx="3"/>
          </p:cNvCxnSpPr>
          <p:nvPr/>
        </p:nvCxnSpPr>
        <p:spPr>
          <a:xfrm>
            <a:off x="15750180" y="16821860"/>
            <a:ext cx="6624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>
            <a:extLst>
              <a:ext uri="{FF2B5EF4-FFF2-40B4-BE49-F238E27FC236}">
                <a16:creationId xmlns:a16="http://schemas.microsoft.com/office/drawing/2014/main" id="{140CAEFE-F3CB-470B-8685-82C979FF5F70}"/>
              </a:ext>
            </a:extLst>
          </p:cNvPr>
          <p:cNvCxnSpPr>
            <a:cxnSpLocks/>
            <a:stCxn id="398" idx="3"/>
          </p:cNvCxnSpPr>
          <p:nvPr/>
        </p:nvCxnSpPr>
        <p:spPr>
          <a:xfrm>
            <a:off x="15797328" y="17520042"/>
            <a:ext cx="615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124FB8A7-17C7-4555-9212-CB79A819BD6D}"/>
              </a:ext>
            </a:extLst>
          </p:cNvPr>
          <p:cNvCxnSpPr>
            <a:stCxn id="399" idx="3"/>
          </p:cNvCxnSpPr>
          <p:nvPr/>
        </p:nvCxnSpPr>
        <p:spPr>
          <a:xfrm>
            <a:off x="15777507" y="18214112"/>
            <a:ext cx="6351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TextBox 418">
            <a:extLst>
              <a:ext uri="{FF2B5EF4-FFF2-40B4-BE49-F238E27FC236}">
                <a16:creationId xmlns:a16="http://schemas.microsoft.com/office/drawing/2014/main" id="{A5B58074-A5ED-4A4E-975B-B2ED3BAC88BB}"/>
              </a:ext>
            </a:extLst>
          </p:cNvPr>
          <p:cNvSpPr txBox="1"/>
          <p:nvPr/>
        </p:nvSpPr>
        <p:spPr>
          <a:xfrm>
            <a:off x="15487107" y="18434126"/>
            <a:ext cx="1116963" cy="73866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Post Process</a:t>
            </a:r>
          </a:p>
          <a:p>
            <a:pPr algn="ctr"/>
            <a:r>
              <a:rPr lang="en-US" sz="1400" b="1" dirty="0"/>
              <a:t>Remove White Space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BB17AF05-B038-4B9C-A585-6993CC6C57E8}"/>
              </a:ext>
            </a:extLst>
          </p:cNvPr>
          <p:cNvSpPr txBox="1"/>
          <p:nvPr/>
        </p:nvSpPr>
        <p:spPr>
          <a:xfrm>
            <a:off x="16407573" y="16683359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"1928"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A2C6D453-8DE2-43A7-A6BF-CDF03847C17A}"/>
              </a:ext>
            </a:extLst>
          </p:cNvPr>
          <p:cNvSpPr txBox="1"/>
          <p:nvPr/>
        </p:nvSpPr>
        <p:spPr>
          <a:xfrm>
            <a:off x="16422309" y="17381542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"1928"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D192F087-6FDE-48BB-A585-101D0E0078CD}"/>
              </a:ext>
            </a:extLst>
          </p:cNvPr>
          <p:cNvSpPr txBox="1"/>
          <p:nvPr/>
        </p:nvSpPr>
        <p:spPr>
          <a:xfrm>
            <a:off x="16421466" y="18046871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"1928"</a:t>
            </a:r>
          </a:p>
        </p:txBody>
      </p: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ED1E9041-EFDC-41E9-9D52-CF753E8965F7}"/>
              </a:ext>
            </a:extLst>
          </p:cNvPr>
          <p:cNvCxnSpPr>
            <a:cxnSpLocks/>
          </p:cNvCxnSpPr>
          <p:nvPr/>
        </p:nvCxnSpPr>
        <p:spPr>
          <a:xfrm flipV="1">
            <a:off x="17087140" y="16821858"/>
            <a:ext cx="1549454" cy="7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3CAA3187-8820-4E5A-9BAB-45A2585C2331}"/>
              </a:ext>
            </a:extLst>
          </p:cNvPr>
          <p:cNvCxnSpPr>
            <a:cxnSpLocks/>
          </p:cNvCxnSpPr>
          <p:nvPr/>
        </p:nvCxnSpPr>
        <p:spPr>
          <a:xfrm>
            <a:off x="17134288" y="17527482"/>
            <a:ext cx="14807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C736A914-6B53-42FD-BD3C-BCCD5CF54072}"/>
              </a:ext>
            </a:extLst>
          </p:cNvPr>
          <p:cNvCxnSpPr>
            <a:cxnSpLocks/>
          </p:cNvCxnSpPr>
          <p:nvPr/>
        </p:nvCxnSpPr>
        <p:spPr>
          <a:xfrm>
            <a:off x="17114467" y="18221552"/>
            <a:ext cx="15221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TextBox 435">
            <a:extLst>
              <a:ext uri="{FF2B5EF4-FFF2-40B4-BE49-F238E27FC236}">
                <a16:creationId xmlns:a16="http://schemas.microsoft.com/office/drawing/2014/main" id="{35381B6E-86C3-4031-92DE-690D8DF5B98F}"/>
              </a:ext>
            </a:extLst>
          </p:cNvPr>
          <p:cNvSpPr txBox="1"/>
          <p:nvPr/>
        </p:nvSpPr>
        <p:spPr>
          <a:xfrm>
            <a:off x="17633353" y="16525686"/>
            <a:ext cx="40382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Pass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8A12C575-6229-4B51-A70C-DBCB670EDC10}"/>
              </a:ext>
            </a:extLst>
          </p:cNvPr>
          <p:cNvSpPr txBox="1"/>
          <p:nvPr/>
        </p:nvSpPr>
        <p:spPr>
          <a:xfrm>
            <a:off x="17618530" y="17226131"/>
            <a:ext cx="40382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Pass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5A2F9624-B559-4FD0-AE52-C19D3C5F866F}"/>
              </a:ext>
            </a:extLst>
          </p:cNvPr>
          <p:cNvSpPr txBox="1"/>
          <p:nvPr/>
        </p:nvSpPr>
        <p:spPr>
          <a:xfrm>
            <a:off x="17605880" y="17927605"/>
            <a:ext cx="40382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Pass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1D188AF-CBBA-4089-97D5-8497F1D3BEAC}"/>
              </a:ext>
            </a:extLst>
          </p:cNvPr>
          <p:cNvSpPr txBox="1"/>
          <p:nvPr/>
        </p:nvSpPr>
        <p:spPr>
          <a:xfrm>
            <a:off x="18617157" y="16783697"/>
            <a:ext cx="1819044" cy="14465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endParaRPr lang="en-US" b="1" u="sng" dirty="0"/>
          </a:p>
          <a:p>
            <a:pPr algn="ctr"/>
            <a:r>
              <a:rPr lang="en-US" b="1" u="sng" dirty="0"/>
              <a:t>VOTE</a:t>
            </a:r>
          </a:p>
          <a:p>
            <a:pPr algn="ctr"/>
            <a:r>
              <a:rPr lang="en-US" sz="1400" b="1" dirty="0"/>
              <a:t>Consensus &gt;= 2: High</a:t>
            </a:r>
          </a:p>
          <a:p>
            <a:pPr algn="ctr"/>
            <a:r>
              <a:rPr lang="en-US" sz="1400" b="1" dirty="0"/>
              <a:t>Consensus &lt;2: Low</a:t>
            </a:r>
          </a:p>
          <a:p>
            <a:pPr algn="ctr"/>
            <a:endParaRPr lang="en-US" b="1" u="sng" dirty="0"/>
          </a:p>
        </p:txBody>
      </p: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26F8D237-7189-453A-9B55-359D050DC0F0}"/>
              </a:ext>
            </a:extLst>
          </p:cNvPr>
          <p:cNvCxnSpPr>
            <a:cxnSpLocks/>
            <a:stCxn id="439" idx="3"/>
            <a:endCxn id="455" idx="1"/>
          </p:cNvCxnSpPr>
          <p:nvPr/>
        </p:nvCxnSpPr>
        <p:spPr>
          <a:xfrm flipV="1">
            <a:off x="20436201" y="17502311"/>
            <a:ext cx="295212" cy="4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TextBox 454">
            <a:extLst>
              <a:ext uri="{FF2B5EF4-FFF2-40B4-BE49-F238E27FC236}">
                <a16:creationId xmlns:a16="http://schemas.microsoft.com/office/drawing/2014/main" id="{4960865E-B133-4BB7-8F01-C3C9D3C60E3D}"/>
              </a:ext>
            </a:extLst>
          </p:cNvPr>
          <p:cNvSpPr txBox="1"/>
          <p:nvPr/>
        </p:nvSpPr>
        <p:spPr>
          <a:xfrm>
            <a:off x="20731413" y="17040646"/>
            <a:ext cx="1795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Guess: 1928</a:t>
            </a:r>
          </a:p>
          <a:p>
            <a:r>
              <a:rPr lang="en-US" dirty="0"/>
              <a:t>Consensus: 3</a:t>
            </a:r>
          </a:p>
          <a:p>
            <a:r>
              <a:rPr lang="en-US" dirty="0"/>
              <a:t>Confidence: </a:t>
            </a:r>
            <a:r>
              <a:rPr lang="en-US" b="1" dirty="0">
                <a:solidFill>
                  <a:srgbClr val="00B050"/>
                </a:solidFill>
              </a:rPr>
              <a:t>High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3EE80D0B-8934-4672-B17B-6219ECA3047D}"/>
              </a:ext>
            </a:extLst>
          </p:cNvPr>
          <p:cNvSpPr txBox="1"/>
          <p:nvPr/>
        </p:nvSpPr>
        <p:spPr>
          <a:xfrm>
            <a:off x="15346176" y="19349614"/>
            <a:ext cx="170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Less Ideal Cases</a:t>
            </a:r>
          </a:p>
        </p:txBody>
      </p:sp>
      <p:pic>
        <p:nvPicPr>
          <p:cNvPr id="495" name="Picture 49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CA9693-05D6-4168-A9FE-C52A1DE6C652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642" y="20145886"/>
            <a:ext cx="790738" cy="365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7" name="Picture 496" descr="A close up of a logo&#10;&#10;Description automatically generated">
            <a:extLst>
              <a:ext uri="{FF2B5EF4-FFF2-40B4-BE49-F238E27FC236}">
                <a16:creationId xmlns:a16="http://schemas.microsoft.com/office/drawing/2014/main" id="{8B06FD34-301D-4A02-A288-859B5735D8B6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758" y="20528726"/>
            <a:ext cx="1060983" cy="3657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id="{FBEF40F9-98B0-4E07-9F91-669B59C00EF0}"/>
              </a:ext>
            </a:extLst>
          </p:cNvPr>
          <p:cNvCxnSpPr>
            <a:cxnSpLocks/>
            <a:stCxn id="521" idx="3"/>
            <a:endCxn id="502" idx="1"/>
          </p:cNvCxnSpPr>
          <p:nvPr/>
        </p:nvCxnSpPr>
        <p:spPr>
          <a:xfrm>
            <a:off x="15565729" y="19942742"/>
            <a:ext cx="565126" cy="6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8AE7F32C-3450-44FE-907F-58649CE84BFC}"/>
              </a:ext>
            </a:extLst>
          </p:cNvPr>
          <p:cNvCxnSpPr>
            <a:cxnSpLocks/>
            <a:stCxn id="495" idx="3"/>
            <a:endCxn id="503" idx="1"/>
          </p:cNvCxnSpPr>
          <p:nvPr/>
        </p:nvCxnSpPr>
        <p:spPr>
          <a:xfrm>
            <a:off x="15561380" y="20328766"/>
            <a:ext cx="553492" cy="4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D60D3147-14D3-4519-A8BE-F33956313728}"/>
              </a:ext>
            </a:extLst>
          </p:cNvPr>
          <p:cNvCxnSpPr>
            <a:cxnSpLocks/>
            <a:stCxn id="497" idx="3"/>
            <a:endCxn id="504" idx="1"/>
          </p:cNvCxnSpPr>
          <p:nvPr/>
        </p:nvCxnSpPr>
        <p:spPr>
          <a:xfrm>
            <a:off x="15830741" y="20711606"/>
            <a:ext cx="29893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TextBox 501">
            <a:extLst>
              <a:ext uri="{FF2B5EF4-FFF2-40B4-BE49-F238E27FC236}">
                <a16:creationId xmlns:a16="http://schemas.microsoft.com/office/drawing/2014/main" id="{7DF408C7-DD66-4E5C-AC71-8FF37FECE231}"/>
              </a:ext>
            </a:extLst>
          </p:cNvPr>
          <p:cNvSpPr txBox="1"/>
          <p:nvPr/>
        </p:nvSpPr>
        <p:spPr>
          <a:xfrm>
            <a:off x="16130855" y="19811226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         "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6C363615-0BD5-4E20-92A2-7C546B00BE3C}"/>
              </a:ext>
            </a:extLst>
          </p:cNvPr>
          <p:cNvSpPr txBox="1"/>
          <p:nvPr/>
        </p:nvSpPr>
        <p:spPr>
          <a:xfrm>
            <a:off x="16114872" y="20194479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"1927"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17DF0BB1-9FA1-49FA-9E19-3D55BF2BDAD3}"/>
              </a:ext>
            </a:extLst>
          </p:cNvPr>
          <p:cNvSpPr txBox="1"/>
          <p:nvPr/>
        </p:nvSpPr>
        <p:spPr>
          <a:xfrm>
            <a:off x="16129674" y="20573106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"1928"</a:t>
            </a:r>
          </a:p>
        </p:txBody>
      </p: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id="{87E13024-427F-460E-BFC1-112CDACEB3B1}"/>
              </a:ext>
            </a:extLst>
          </p:cNvPr>
          <p:cNvCxnSpPr>
            <a:cxnSpLocks/>
            <a:stCxn id="502" idx="3"/>
          </p:cNvCxnSpPr>
          <p:nvPr/>
        </p:nvCxnSpPr>
        <p:spPr>
          <a:xfrm>
            <a:off x="16792896" y="19949726"/>
            <a:ext cx="2825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13ABF2EF-3EBA-478D-B96D-703A2A8C2197}"/>
              </a:ext>
            </a:extLst>
          </p:cNvPr>
          <p:cNvCxnSpPr>
            <a:cxnSpLocks/>
            <a:stCxn id="503" idx="3"/>
          </p:cNvCxnSpPr>
          <p:nvPr/>
        </p:nvCxnSpPr>
        <p:spPr>
          <a:xfrm>
            <a:off x="16768897" y="20332979"/>
            <a:ext cx="1116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>
            <a:extLst>
              <a:ext uri="{FF2B5EF4-FFF2-40B4-BE49-F238E27FC236}">
                <a16:creationId xmlns:a16="http://schemas.microsoft.com/office/drawing/2014/main" id="{7580D788-2B30-4A78-A47E-5ECA9BE5FDA9}"/>
              </a:ext>
            </a:extLst>
          </p:cNvPr>
          <p:cNvCxnSpPr>
            <a:cxnSpLocks/>
            <a:stCxn id="504" idx="3"/>
          </p:cNvCxnSpPr>
          <p:nvPr/>
        </p:nvCxnSpPr>
        <p:spPr>
          <a:xfrm>
            <a:off x="16783699" y="20711606"/>
            <a:ext cx="10865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TextBox 513">
            <a:extLst>
              <a:ext uri="{FF2B5EF4-FFF2-40B4-BE49-F238E27FC236}">
                <a16:creationId xmlns:a16="http://schemas.microsoft.com/office/drawing/2014/main" id="{537DCC4C-EE60-46BB-9F6B-1131CA19C02D}"/>
              </a:ext>
            </a:extLst>
          </p:cNvPr>
          <p:cNvSpPr txBox="1"/>
          <p:nvPr/>
        </p:nvSpPr>
        <p:spPr>
          <a:xfrm>
            <a:off x="17075491" y="19803010"/>
            <a:ext cx="32553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Fail</a:t>
            </a: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659A7E3E-E0FD-428E-9DFD-F03720EAD4B0}"/>
              </a:ext>
            </a:extLst>
          </p:cNvPr>
          <p:cNvSpPr txBox="1"/>
          <p:nvPr/>
        </p:nvSpPr>
        <p:spPr>
          <a:xfrm>
            <a:off x="17443335" y="20094986"/>
            <a:ext cx="325089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Pass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599A4B3B-AFE9-400A-B128-2B8F00B7B216}"/>
              </a:ext>
            </a:extLst>
          </p:cNvPr>
          <p:cNvSpPr txBox="1"/>
          <p:nvPr/>
        </p:nvSpPr>
        <p:spPr>
          <a:xfrm>
            <a:off x="17431511" y="20470524"/>
            <a:ext cx="325089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Pass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34A27EF8-58BA-4A28-8F0F-AF46C6C13366}"/>
              </a:ext>
            </a:extLst>
          </p:cNvPr>
          <p:cNvSpPr txBox="1"/>
          <p:nvPr/>
        </p:nvSpPr>
        <p:spPr>
          <a:xfrm>
            <a:off x="17867915" y="19458220"/>
            <a:ext cx="1519082" cy="1508105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1400" b="1" u="sng" dirty="0"/>
              <a:t>VOTE</a:t>
            </a:r>
          </a:p>
          <a:p>
            <a:pPr algn="ctr"/>
            <a:r>
              <a:rPr lang="en-US" sz="1200" b="1" dirty="0"/>
              <a:t>Consensus &gt;= 2: High</a:t>
            </a:r>
          </a:p>
          <a:p>
            <a:pPr algn="ctr"/>
            <a:r>
              <a:rPr lang="en-US" sz="1200" b="1" dirty="0"/>
              <a:t>Consensus &lt;2: Low</a:t>
            </a:r>
          </a:p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Values Within 3 Years of Each Others Count as Being in Consensus</a:t>
            </a:r>
          </a:p>
        </p:txBody>
      </p: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1C79472E-716C-41AA-A8F5-92909145D248}"/>
              </a:ext>
            </a:extLst>
          </p:cNvPr>
          <p:cNvCxnSpPr>
            <a:cxnSpLocks/>
            <a:stCxn id="517" idx="3"/>
            <a:endCxn id="519" idx="1"/>
          </p:cNvCxnSpPr>
          <p:nvPr/>
        </p:nvCxnSpPr>
        <p:spPr>
          <a:xfrm>
            <a:off x="19386997" y="20212273"/>
            <a:ext cx="189117" cy="3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TextBox 518">
            <a:extLst>
              <a:ext uri="{FF2B5EF4-FFF2-40B4-BE49-F238E27FC236}">
                <a16:creationId xmlns:a16="http://schemas.microsoft.com/office/drawing/2014/main" id="{5918BEB4-2365-4E2D-9649-F9461ADA7FB7}"/>
              </a:ext>
            </a:extLst>
          </p:cNvPr>
          <p:cNvSpPr txBox="1"/>
          <p:nvPr/>
        </p:nvSpPr>
        <p:spPr>
          <a:xfrm>
            <a:off x="19576114" y="19846914"/>
            <a:ext cx="1437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Guess: 1927</a:t>
            </a:r>
          </a:p>
          <a:p>
            <a:r>
              <a:rPr lang="en-US" sz="1400" dirty="0"/>
              <a:t>Consensus: 2</a:t>
            </a:r>
          </a:p>
          <a:p>
            <a:r>
              <a:rPr lang="en-US" sz="1400" dirty="0"/>
              <a:t>Confidence: </a:t>
            </a:r>
            <a:r>
              <a:rPr lang="en-US" sz="1400" b="1" dirty="0">
                <a:solidFill>
                  <a:srgbClr val="00B050"/>
                </a:solidFill>
              </a:rPr>
              <a:t>High</a:t>
            </a:r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C67FD2AB-570F-408A-A2A9-8B712FD7C1B2}"/>
              </a:ext>
            </a:extLst>
          </p:cNvPr>
          <p:cNvSpPr/>
          <p:nvPr/>
        </p:nvSpPr>
        <p:spPr>
          <a:xfrm>
            <a:off x="14770643" y="19759862"/>
            <a:ext cx="795086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" name="Picture 521" descr="A picture containing clock&#10;&#10;Description automatically generated">
            <a:extLst>
              <a:ext uri="{FF2B5EF4-FFF2-40B4-BE49-F238E27FC236}">
                <a16:creationId xmlns:a16="http://schemas.microsoft.com/office/drawing/2014/main" id="{2C776B52-E34C-4785-81D2-94D61DC12C5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009" y="20283572"/>
            <a:ext cx="115725" cy="121897"/>
          </a:xfrm>
          <a:prstGeom prst="rect">
            <a:avLst/>
          </a:prstGeom>
        </p:spPr>
      </p:pic>
      <p:pic>
        <p:nvPicPr>
          <p:cNvPr id="625" name="Picture 624" descr="A close up of a logo&#10;&#10;Description automatically generated">
            <a:extLst>
              <a:ext uri="{FF2B5EF4-FFF2-40B4-BE49-F238E27FC236}">
                <a16:creationId xmlns:a16="http://schemas.microsoft.com/office/drawing/2014/main" id="{6562696C-35FD-4382-AE1F-702647A05103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582" y="22089325"/>
            <a:ext cx="1060983" cy="3657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F4157542-7BB0-45D9-AB21-BCA7304D61B9}"/>
              </a:ext>
            </a:extLst>
          </p:cNvPr>
          <p:cNvCxnSpPr>
            <a:cxnSpLocks/>
            <a:stCxn id="641" idx="3"/>
            <a:endCxn id="629" idx="1"/>
          </p:cNvCxnSpPr>
          <p:nvPr/>
        </p:nvCxnSpPr>
        <p:spPr>
          <a:xfrm>
            <a:off x="15577553" y="21503341"/>
            <a:ext cx="565126" cy="6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F931DDC9-1853-49F4-9F2E-4CD4159389B3}"/>
              </a:ext>
            </a:extLst>
          </p:cNvPr>
          <p:cNvCxnSpPr>
            <a:cxnSpLocks/>
            <a:endCxn id="630" idx="1"/>
          </p:cNvCxnSpPr>
          <p:nvPr/>
        </p:nvCxnSpPr>
        <p:spPr>
          <a:xfrm>
            <a:off x="15573204" y="21889365"/>
            <a:ext cx="553492" cy="4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480B0903-938F-4B7C-9DB5-A3B794C58973}"/>
              </a:ext>
            </a:extLst>
          </p:cNvPr>
          <p:cNvCxnSpPr>
            <a:cxnSpLocks/>
            <a:stCxn id="625" idx="3"/>
            <a:endCxn id="631" idx="1"/>
          </p:cNvCxnSpPr>
          <p:nvPr/>
        </p:nvCxnSpPr>
        <p:spPr>
          <a:xfrm>
            <a:off x="15842565" y="22272205"/>
            <a:ext cx="29893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9" name="TextBox 628">
            <a:extLst>
              <a:ext uri="{FF2B5EF4-FFF2-40B4-BE49-F238E27FC236}">
                <a16:creationId xmlns:a16="http://schemas.microsoft.com/office/drawing/2014/main" id="{835321B5-BA3F-4FA1-BFF1-DA32438CE1A4}"/>
              </a:ext>
            </a:extLst>
          </p:cNvPr>
          <p:cNvSpPr txBox="1"/>
          <p:nvPr/>
        </p:nvSpPr>
        <p:spPr>
          <a:xfrm>
            <a:off x="16142679" y="21371825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         "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7F8F581C-EB7F-4656-8221-DA16D3894C4D}"/>
              </a:ext>
            </a:extLst>
          </p:cNvPr>
          <p:cNvSpPr txBox="1"/>
          <p:nvPr/>
        </p:nvSpPr>
        <p:spPr>
          <a:xfrm>
            <a:off x="16126696" y="21755078"/>
            <a:ext cx="6620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         "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51100685-F2D2-4894-B1A6-AFFE2EA4F34D}"/>
              </a:ext>
            </a:extLst>
          </p:cNvPr>
          <p:cNvSpPr txBox="1"/>
          <p:nvPr/>
        </p:nvSpPr>
        <p:spPr>
          <a:xfrm>
            <a:off x="16141498" y="22133705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"1928"</a:t>
            </a:r>
          </a:p>
        </p:txBody>
      </p: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7A78BB69-2B48-49F8-AA31-48706B56BE9F}"/>
              </a:ext>
            </a:extLst>
          </p:cNvPr>
          <p:cNvCxnSpPr>
            <a:cxnSpLocks/>
            <a:stCxn id="629" idx="3"/>
          </p:cNvCxnSpPr>
          <p:nvPr/>
        </p:nvCxnSpPr>
        <p:spPr>
          <a:xfrm>
            <a:off x="16804720" y="21510325"/>
            <a:ext cx="2825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DD4A5E7C-72A9-4364-ADC6-350F2826C4FB}"/>
              </a:ext>
            </a:extLst>
          </p:cNvPr>
          <p:cNvCxnSpPr>
            <a:cxnSpLocks/>
            <a:stCxn id="630" idx="3"/>
          </p:cNvCxnSpPr>
          <p:nvPr/>
        </p:nvCxnSpPr>
        <p:spPr>
          <a:xfrm>
            <a:off x="16788737" y="21893578"/>
            <a:ext cx="2984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B316F733-1E8E-4BD0-8255-B15129E4177C}"/>
              </a:ext>
            </a:extLst>
          </p:cNvPr>
          <p:cNvCxnSpPr>
            <a:cxnSpLocks/>
            <a:stCxn id="631" idx="3"/>
          </p:cNvCxnSpPr>
          <p:nvPr/>
        </p:nvCxnSpPr>
        <p:spPr>
          <a:xfrm>
            <a:off x="16795523" y="22272205"/>
            <a:ext cx="10865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TextBox 634">
            <a:extLst>
              <a:ext uri="{FF2B5EF4-FFF2-40B4-BE49-F238E27FC236}">
                <a16:creationId xmlns:a16="http://schemas.microsoft.com/office/drawing/2014/main" id="{81F25CEB-571A-41A5-8FA5-50814D7C00AD}"/>
              </a:ext>
            </a:extLst>
          </p:cNvPr>
          <p:cNvSpPr txBox="1"/>
          <p:nvPr/>
        </p:nvSpPr>
        <p:spPr>
          <a:xfrm>
            <a:off x="17087315" y="21363609"/>
            <a:ext cx="32553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Fail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B98593F1-877C-4B6A-9E1A-AF2AAE5375C1}"/>
              </a:ext>
            </a:extLst>
          </p:cNvPr>
          <p:cNvSpPr txBox="1"/>
          <p:nvPr/>
        </p:nvSpPr>
        <p:spPr>
          <a:xfrm>
            <a:off x="17443335" y="22031123"/>
            <a:ext cx="325089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Pass</a:t>
            </a:r>
          </a:p>
        </p:txBody>
      </p:sp>
      <p:cxnSp>
        <p:nvCxnSpPr>
          <p:cNvPr id="639" name="Straight Arrow Connector 638">
            <a:extLst>
              <a:ext uri="{FF2B5EF4-FFF2-40B4-BE49-F238E27FC236}">
                <a16:creationId xmlns:a16="http://schemas.microsoft.com/office/drawing/2014/main" id="{DE954E38-52B6-434C-997F-706FA9D06BF6}"/>
              </a:ext>
            </a:extLst>
          </p:cNvPr>
          <p:cNvCxnSpPr>
            <a:cxnSpLocks/>
            <a:stCxn id="650" idx="3"/>
            <a:endCxn id="640" idx="1"/>
          </p:cNvCxnSpPr>
          <p:nvPr/>
        </p:nvCxnSpPr>
        <p:spPr>
          <a:xfrm flipV="1">
            <a:off x="19395059" y="21790872"/>
            <a:ext cx="167055" cy="5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0" name="TextBox 639">
            <a:extLst>
              <a:ext uri="{FF2B5EF4-FFF2-40B4-BE49-F238E27FC236}">
                <a16:creationId xmlns:a16="http://schemas.microsoft.com/office/drawing/2014/main" id="{F1A8B366-DEFF-4612-B67B-991F6A4F5F98}"/>
              </a:ext>
            </a:extLst>
          </p:cNvPr>
          <p:cNvSpPr txBox="1"/>
          <p:nvPr/>
        </p:nvSpPr>
        <p:spPr>
          <a:xfrm>
            <a:off x="19562114" y="21421540"/>
            <a:ext cx="14016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Guess: </a:t>
            </a:r>
            <a:r>
              <a:rPr lang="en-US" sz="1400" b="1" dirty="0"/>
              <a:t>1928</a:t>
            </a:r>
          </a:p>
          <a:p>
            <a:r>
              <a:rPr lang="en-US" sz="1400" dirty="0"/>
              <a:t>Consensus: 1</a:t>
            </a:r>
          </a:p>
          <a:p>
            <a:r>
              <a:rPr lang="en-US" sz="1400" dirty="0"/>
              <a:t>Confidence: </a:t>
            </a:r>
            <a:r>
              <a:rPr lang="en-US" sz="1400" b="1" dirty="0">
                <a:solidFill>
                  <a:srgbClr val="FF0000"/>
                </a:solidFill>
              </a:rPr>
              <a:t>Low</a:t>
            </a: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A600D81C-FDD1-4E6D-A91C-8A34A0E558EE}"/>
              </a:ext>
            </a:extLst>
          </p:cNvPr>
          <p:cNvSpPr/>
          <p:nvPr/>
        </p:nvSpPr>
        <p:spPr>
          <a:xfrm>
            <a:off x="14782467" y="21320461"/>
            <a:ext cx="795086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0D2387E4-03DD-4DAE-B017-06E7B0A9A992}"/>
              </a:ext>
            </a:extLst>
          </p:cNvPr>
          <p:cNvSpPr/>
          <p:nvPr/>
        </p:nvSpPr>
        <p:spPr>
          <a:xfrm>
            <a:off x="14777943" y="21708764"/>
            <a:ext cx="795086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F7C1611B-1C50-43B8-A9EA-7A58A69117F1}"/>
              </a:ext>
            </a:extLst>
          </p:cNvPr>
          <p:cNvSpPr txBox="1"/>
          <p:nvPr/>
        </p:nvSpPr>
        <p:spPr>
          <a:xfrm>
            <a:off x="17087315" y="21733201"/>
            <a:ext cx="32553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Fail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D3A92E7A-CBF0-4D87-977C-457C879328FF}"/>
              </a:ext>
            </a:extLst>
          </p:cNvPr>
          <p:cNvSpPr txBox="1"/>
          <p:nvPr/>
        </p:nvSpPr>
        <p:spPr>
          <a:xfrm>
            <a:off x="17875977" y="21212000"/>
            <a:ext cx="1519082" cy="11695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endParaRPr lang="en-US" sz="1400" b="1" u="sng" dirty="0"/>
          </a:p>
          <a:p>
            <a:pPr algn="ctr"/>
            <a:r>
              <a:rPr lang="en-US" sz="1400" b="1" u="sng" dirty="0"/>
              <a:t>VOTE</a:t>
            </a:r>
          </a:p>
          <a:p>
            <a:pPr algn="ctr"/>
            <a:r>
              <a:rPr lang="en-US" sz="1200" b="1" dirty="0"/>
              <a:t>Consensus &gt;= 2: High</a:t>
            </a:r>
          </a:p>
          <a:p>
            <a:pPr algn="ctr"/>
            <a:r>
              <a:rPr lang="en-US" sz="1200" b="1" dirty="0"/>
              <a:t>Consensus &lt;2: Low</a:t>
            </a:r>
          </a:p>
          <a:p>
            <a:pPr algn="ctr"/>
            <a:endParaRPr 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C2D18B70-6CB8-48D4-95AF-A895F453C39A}"/>
              </a:ext>
            </a:extLst>
          </p:cNvPr>
          <p:cNvSpPr txBox="1"/>
          <p:nvPr/>
        </p:nvSpPr>
        <p:spPr>
          <a:xfrm>
            <a:off x="18350432" y="22486121"/>
            <a:ext cx="3951274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Recall Non-OCR Guess of Field 3 (Section 5A): </a:t>
            </a:r>
            <a:r>
              <a:rPr lang="en-US" sz="1400" b="1" dirty="0">
                <a:solidFill>
                  <a:schemeClr val="accent1"/>
                </a:solidFill>
              </a:rPr>
              <a:t>1928</a:t>
            </a:r>
          </a:p>
        </p:txBody>
      </p:sp>
      <p:cxnSp>
        <p:nvCxnSpPr>
          <p:cNvPr id="661" name="Connector: Elbow 660">
            <a:extLst>
              <a:ext uri="{FF2B5EF4-FFF2-40B4-BE49-F238E27FC236}">
                <a16:creationId xmlns:a16="http://schemas.microsoft.com/office/drawing/2014/main" id="{9B1DA165-6294-44FF-B6C7-3B93C5D612A4}"/>
              </a:ext>
            </a:extLst>
          </p:cNvPr>
          <p:cNvCxnSpPr>
            <a:cxnSpLocks/>
            <a:stCxn id="640" idx="3"/>
          </p:cNvCxnSpPr>
          <p:nvPr/>
        </p:nvCxnSpPr>
        <p:spPr>
          <a:xfrm>
            <a:off x="20963716" y="21790872"/>
            <a:ext cx="2258804" cy="540903"/>
          </a:xfrm>
          <a:prstGeom prst="bentConnector3">
            <a:avLst>
              <a:gd name="adj1" fmla="val 72490"/>
            </a:avLst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Connector: Elbow 666">
            <a:extLst>
              <a:ext uri="{FF2B5EF4-FFF2-40B4-BE49-F238E27FC236}">
                <a16:creationId xmlns:a16="http://schemas.microsoft.com/office/drawing/2014/main" id="{350A8FE9-F86D-493D-9778-0AFF45F14450}"/>
              </a:ext>
            </a:extLst>
          </p:cNvPr>
          <p:cNvCxnSpPr>
            <a:cxnSpLocks/>
            <a:stCxn id="659" idx="3"/>
          </p:cNvCxnSpPr>
          <p:nvPr/>
        </p:nvCxnSpPr>
        <p:spPr>
          <a:xfrm flipV="1">
            <a:off x="22301706" y="22331775"/>
            <a:ext cx="314751" cy="308235"/>
          </a:xfrm>
          <a:prstGeom prst="bentConnector3">
            <a:avLst>
              <a:gd name="adj1" fmla="val 95057"/>
            </a:avLst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0" name="TextBox 669">
            <a:extLst>
              <a:ext uri="{FF2B5EF4-FFF2-40B4-BE49-F238E27FC236}">
                <a16:creationId xmlns:a16="http://schemas.microsoft.com/office/drawing/2014/main" id="{6B1450A3-6F85-40EF-94FB-21098FC19BF7}"/>
              </a:ext>
            </a:extLst>
          </p:cNvPr>
          <p:cNvSpPr txBox="1"/>
          <p:nvPr/>
        </p:nvSpPr>
        <p:spPr>
          <a:xfrm>
            <a:off x="22628097" y="22091149"/>
            <a:ext cx="435632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Agree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3A563875-8750-4580-934A-A03CC4358ACD}"/>
              </a:ext>
            </a:extLst>
          </p:cNvPr>
          <p:cNvSpPr txBox="1"/>
          <p:nvPr/>
        </p:nvSpPr>
        <p:spPr>
          <a:xfrm>
            <a:off x="23209006" y="21952271"/>
            <a:ext cx="1437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Guess: </a:t>
            </a:r>
            <a:r>
              <a:rPr lang="en-US" sz="1400" b="1" dirty="0"/>
              <a:t>1928</a:t>
            </a:r>
          </a:p>
          <a:p>
            <a:r>
              <a:rPr lang="en-US" sz="1400" dirty="0"/>
              <a:t>Consensus: 1</a:t>
            </a:r>
          </a:p>
          <a:p>
            <a:r>
              <a:rPr lang="en-US" sz="1400" dirty="0"/>
              <a:t>Confidence: </a:t>
            </a:r>
            <a:r>
              <a:rPr lang="en-US" sz="1400" b="1" dirty="0">
                <a:solidFill>
                  <a:srgbClr val="00B050"/>
                </a:solidFill>
              </a:rPr>
              <a:t>High</a:t>
            </a:r>
          </a:p>
        </p:txBody>
      </p:sp>
      <p:cxnSp>
        <p:nvCxnSpPr>
          <p:cNvPr id="673" name="Straight Arrow Connector 672">
            <a:extLst>
              <a:ext uri="{FF2B5EF4-FFF2-40B4-BE49-F238E27FC236}">
                <a16:creationId xmlns:a16="http://schemas.microsoft.com/office/drawing/2014/main" id="{387D5650-221D-42B0-AFB6-B2C91E25065B}"/>
              </a:ext>
            </a:extLst>
          </p:cNvPr>
          <p:cNvCxnSpPr>
            <a:cxnSpLocks/>
            <a:stCxn id="121" idx="3"/>
            <a:endCxn id="676" idx="1"/>
          </p:cNvCxnSpPr>
          <p:nvPr/>
        </p:nvCxnSpPr>
        <p:spPr>
          <a:xfrm flipV="1">
            <a:off x="17430594" y="23629541"/>
            <a:ext cx="400730" cy="7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Arrow Connector 673">
            <a:extLst>
              <a:ext uri="{FF2B5EF4-FFF2-40B4-BE49-F238E27FC236}">
                <a16:creationId xmlns:a16="http://schemas.microsoft.com/office/drawing/2014/main" id="{A30A275C-200B-41FC-A38D-7025FBC9432B}"/>
              </a:ext>
            </a:extLst>
          </p:cNvPr>
          <p:cNvCxnSpPr>
            <a:cxnSpLocks/>
            <a:stCxn id="197" idx="3"/>
            <a:endCxn id="677" idx="1"/>
          </p:cNvCxnSpPr>
          <p:nvPr/>
        </p:nvCxnSpPr>
        <p:spPr>
          <a:xfrm flipV="1">
            <a:off x="17410368" y="24012794"/>
            <a:ext cx="404973" cy="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Arrow Connector 674">
            <a:extLst>
              <a:ext uri="{FF2B5EF4-FFF2-40B4-BE49-F238E27FC236}">
                <a16:creationId xmlns:a16="http://schemas.microsoft.com/office/drawing/2014/main" id="{22EFBCD6-9029-4524-A9B3-6144C57E6495}"/>
              </a:ext>
            </a:extLst>
          </p:cNvPr>
          <p:cNvCxnSpPr>
            <a:cxnSpLocks/>
            <a:endCxn id="678" idx="1"/>
          </p:cNvCxnSpPr>
          <p:nvPr/>
        </p:nvCxnSpPr>
        <p:spPr>
          <a:xfrm>
            <a:off x="17531210" y="24391421"/>
            <a:ext cx="29893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" name="TextBox 675">
            <a:extLst>
              <a:ext uri="{FF2B5EF4-FFF2-40B4-BE49-F238E27FC236}">
                <a16:creationId xmlns:a16="http://schemas.microsoft.com/office/drawing/2014/main" id="{8B46D9C3-4AEA-4C77-BB60-49EE17BDC4A8}"/>
              </a:ext>
            </a:extLst>
          </p:cNvPr>
          <p:cNvSpPr txBox="1"/>
          <p:nvPr/>
        </p:nvSpPr>
        <p:spPr>
          <a:xfrm>
            <a:off x="17831324" y="23491041"/>
            <a:ext cx="6540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"1974"</a:t>
            </a:r>
          </a:p>
        </p:txBody>
      </p:sp>
      <p:sp>
        <p:nvSpPr>
          <p:cNvPr id="677" name="TextBox 676">
            <a:extLst>
              <a:ext uri="{FF2B5EF4-FFF2-40B4-BE49-F238E27FC236}">
                <a16:creationId xmlns:a16="http://schemas.microsoft.com/office/drawing/2014/main" id="{A2E1A274-759A-401B-A3E0-01B3BF5FD5B2}"/>
              </a:ext>
            </a:extLst>
          </p:cNvPr>
          <p:cNvSpPr txBox="1"/>
          <p:nvPr/>
        </p:nvSpPr>
        <p:spPr>
          <a:xfrm>
            <a:off x="17815341" y="23874294"/>
            <a:ext cx="419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"07"</a:t>
            </a:r>
          </a:p>
        </p:txBody>
      </p:sp>
      <p:sp>
        <p:nvSpPr>
          <p:cNvPr id="678" name="TextBox 677">
            <a:extLst>
              <a:ext uri="{FF2B5EF4-FFF2-40B4-BE49-F238E27FC236}">
                <a16:creationId xmlns:a16="http://schemas.microsoft.com/office/drawing/2014/main" id="{51A071BB-F184-4297-953F-E0BF3DBAB623}"/>
              </a:ext>
            </a:extLst>
          </p:cNvPr>
          <p:cNvSpPr txBox="1"/>
          <p:nvPr/>
        </p:nvSpPr>
        <p:spPr>
          <a:xfrm>
            <a:off x="17830143" y="24252921"/>
            <a:ext cx="7710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"19774"</a:t>
            </a:r>
          </a:p>
        </p:txBody>
      </p:sp>
      <p:cxnSp>
        <p:nvCxnSpPr>
          <p:cNvPr id="679" name="Straight Arrow Connector 678">
            <a:extLst>
              <a:ext uri="{FF2B5EF4-FFF2-40B4-BE49-F238E27FC236}">
                <a16:creationId xmlns:a16="http://schemas.microsoft.com/office/drawing/2014/main" id="{260F4648-708D-4900-91BB-E1468BEC8D80}"/>
              </a:ext>
            </a:extLst>
          </p:cNvPr>
          <p:cNvCxnSpPr>
            <a:cxnSpLocks/>
            <a:stCxn id="676" idx="3"/>
          </p:cNvCxnSpPr>
          <p:nvPr/>
        </p:nvCxnSpPr>
        <p:spPr>
          <a:xfrm>
            <a:off x="18485349" y="23629541"/>
            <a:ext cx="10780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Arrow Connector 679">
            <a:extLst>
              <a:ext uri="{FF2B5EF4-FFF2-40B4-BE49-F238E27FC236}">
                <a16:creationId xmlns:a16="http://schemas.microsoft.com/office/drawing/2014/main" id="{ABA41BB7-B227-4F20-BE4C-BB20B3243AEC}"/>
              </a:ext>
            </a:extLst>
          </p:cNvPr>
          <p:cNvCxnSpPr>
            <a:cxnSpLocks/>
            <a:stCxn id="677" idx="3"/>
          </p:cNvCxnSpPr>
          <p:nvPr/>
        </p:nvCxnSpPr>
        <p:spPr>
          <a:xfrm>
            <a:off x="18235328" y="24012794"/>
            <a:ext cx="5404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Arrow Connector 680">
            <a:extLst>
              <a:ext uri="{FF2B5EF4-FFF2-40B4-BE49-F238E27FC236}">
                <a16:creationId xmlns:a16="http://schemas.microsoft.com/office/drawing/2014/main" id="{7E509996-A3A4-4AD0-845B-E9CCAF8421F1}"/>
              </a:ext>
            </a:extLst>
          </p:cNvPr>
          <p:cNvCxnSpPr>
            <a:cxnSpLocks/>
            <a:stCxn id="678" idx="3"/>
          </p:cNvCxnSpPr>
          <p:nvPr/>
        </p:nvCxnSpPr>
        <p:spPr>
          <a:xfrm>
            <a:off x="18601188" y="24391421"/>
            <a:ext cx="1724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Arrow Connector 683">
            <a:extLst>
              <a:ext uri="{FF2B5EF4-FFF2-40B4-BE49-F238E27FC236}">
                <a16:creationId xmlns:a16="http://schemas.microsoft.com/office/drawing/2014/main" id="{95B94118-8397-4C3B-9E58-C30002E3AB91}"/>
              </a:ext>
            </a:extLst>
          </p:cNvPr>
          <p:cNvCxnSpPr>
            <a:cxnSpLocks/>
            <a:stCxn id="689" idx="3"/>
            <a:endCxn id="685" idx="1"/>
          </p:cNvCxnSpPr>
          <p:nvPr/>
        </p:nvCxnSpPr>
        <p:spPr>
          <a:xfrm flipV="1">
            <a:off x="21083704" y="23910088"/>
            <a:ext cx="167055" cy="5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5" name="TextBox 684">
            <a:extLst>
              <a:ext uri="{FF2B5EF4-FFF2-40B4-BE49-F238E27FC236}">
                <a16:creationId xmlns:a16="http://schemas.microsoft.com/office/drawing/2014/main" id="{0BF78986-BBDD-479C-A32D-7FFAEB06BE06}"/>
              </a:ext>
            </a:extLst>
          </p:cNvPr>
          <p:cNvSpPr txBox="1"/>
          <p:nvPr/>
        </p:nvSpPr>
        <p:spPr>
          <a:xfrm>
            <a:off x="21250759" y="23540756"/>
            <a:ext cx="14016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Guess: </a:t>
            </a:r>
            <a:r>
              <a:rPr lang="en-US" sz="1400" b="1" dirty="0"/>
              <a:t>1974</a:t>
            </a:r>
          </a:p>
          <a:p>
            <a:r>
              <a:rPr lang="en-US" sz="1400" dirty="0"/>
              <a:t>Consensus: 1</a:t>
            </a:r>
          </a:p>
          <a:p>
            <a:r>
              <a:rPr lang="en-US" sz="1400" dirty="0"/>
              <a:t>Confidence: </a:t>
            </a:r>
            <a:r>
              <a:rPr lang="en-US" sz="1400" b="1" dirty="0">
                <a:solidFill>
                  <a:srgbClr val="FF0000"/>
                </a:solidFill>
              </a:rPr>
              <a:t>Low</a:t>
            </a:r>
          </a:p>
        </p:txBody>
      </p:sp>
      <p:sp>
        <p:nvSpPr>
          <p:cNvPr id="688" name="TextBox 687">
            <a:extLst>
              <a:ext uri="{FF2B5EF4-FFF2-40B4-BE49-F238E27FC236}">
                <a16:creationId xmlns:a16="http://schemas.microsoft.com/office/drawing/2014/main" id="{E26372AA-444C-4AEE-BFBE-1274FD7364B0}"/>
              </a:ext>
            </a:extLst>
          </p:cNvPr>
          <p:cNvSpPr txBox="1"/>
          <p:nvPr/>
        </p:nvSpPr>
        <p:spPr>
          <a:xfrm>
            <a:off x="18775960" y="23852417"/>
            <a:ext cx="32553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Fail</a:t>
            </a: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C06D50C4-7521-4AAE-938D-AE28A968DB84}"/>
              </a:ext>
            </a:extLst>
          </p:cNvPr>
          <p:cNvSpPr txBox="1"/>
          <p:nvPr/>
        </p:nvSpPr>
        <p:spPr>
          <a:xfrm>
            <a:off x="19564622" y="23331216"/>
            <a:ext cx="1519082" cy="116955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square" tIns="91440" bIns="91440" rtlCol="0">
            <a:spAutoFit/>
          </a:bodyPr>
          <a:lstStyle/>
          <a:p>
            <a:pPr algn="ctr"/>
            <a:endParaRPr lang="en-US" sz="1400" b="1" u="sng" dirty="0"/>
          </a:p>
          <a:p>
            <a:pPr algn="ctr"/>
            <a:r>
              <a:rPr lang="en-US" sz="1400" b="1" u="sng" dirty="0"/>
              <a:t>VOTE</a:t>
            </a:r>
          </a:p>
          <a:p>
            <a:pPr algn="ctr"/>
            <a:r>
              <a:rPr lang="en-US" sz="1200" b="1" dirty="0"/>
              <a:t>Consensus &gt;= 2: High</a:t>
            </a:r>
          </a:p>
          <a:p>
            <a:pPr algn="ctr"/>
            <a:r>
              <a:rPr lang="en-US" sz="1200" b="1" dirty="0"/>
              <a:t>Consensus &lt;2: Low</a:t>
            </a:r>
          </a:p>
          <a:p>
            <a:pPr algn="ctr"/>
            <a:endParaRPr 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70BD6967-E8F7-4C93-9A6C-06133053A12F}"/>
              </a:ext>
            </a:extLst>
          </p:cNvPr>
          <p:cNvSpPr txBox="1"/>
          <p:nvPr/>
        </p:nvSpPr>
        <p:spPr>
          <a:xfrm>
            <a:off x="20039077" y="24605337"/>
            <a:ext cx="2917337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Recall Non-OCR Guess of Field 3: </a:t>
            </a:r>
            <a:r>
              <a:rPr lang="en-US" sz="1400" b="1" dirty="0">
                <a:solidFill>
                  <a:schemeClr val="accent1"/>
                </a:solidFill>
              </a:rPr>
              <a:t>174</a:t>
            </a:r>
          </a:p>
        </p:txBody>
      </p:sp>
      <p:cxnSp>
        <p:nvCxnSpPr>
          <p:cNvPr id="691" name="Connector: Elbow 690">
            <a:extLst>
              <a:ext uri="{FF2B5EF4-FFF2-40B4-BE49-F238E27FC236}">
                <a16:creationId xmlns:a16="http://schemas.microsoft.com/office/drawing/2014/main" id="{79E89CF8-1158-41D4-8F66-EF4293AFF173}"/>
              </a:ext>
            </a:extLst>
          </p:cNvPr>
          <p:cNvCxnSpPr>
            <a:cxnSpLocks/>
            <a:stCxn id="685" idx="3"/>
            <a:endCxn id="694" idx="1"/>
          </p:cNvCxnSpPr>
          <p:nvPr/>
        </p:nvCxnSpPr>
        <p:spPr>
          <a:xfrm>
            <a:off x="22652361" y="23910088"/>
            <a:ext cx="2310007" cy="53854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Connector: Elbow 691">
            <a:extLst>
              <a:ext uri="{FF2B5EF4-FFF2-40B4-BE49-F238E27FC236}">
                <a16:creationId xmlns:a16="http://schemas.microsoft.com/office/drawing/2014/main" id="{D8975F25-EB66-470A-8307-8EAB3E7005D2}"/>
              </a:ext>
            </a:extLst>
          </p:cNvPr>
          <p:cNvCxnSpPr>
            <a:cxnSpLocks/>
            <a:stCxn id="690" idx="3"/>
          </p:cNvCxnSpPr>
          <p:nvPr/>
        </p:nvCxnSpPr>
        <p:spPr>
          <a:xfrm flipV="1">
            <a:off x="22956414" y="24450992"/>
            <a:ext cx="1348688" cy="308234"/>
          </a:xfrm>
          <a:prstGeom prst="bentConnector3">
            <a:avLst>
              <a:gd name="adj1" fmla="val 62846"/>
            </a:avLst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3" name="TextBox 692">
            <a:extLst>
              <a:ext uri="{FF2B5EF4-FFF2-40B4-BE49-F238E27FC236}">
                <a16:creationId xmlns:a16="http://schemas.microsoft.com/office/drawing/2014/main" id="{CA3E7619-4BD2-462B-84EB-24A938C100F5}"/>
              </a:ext>
            </a:extLst>
          </p:cNvPr>
          <p:cNvSpPr txBox="1"/>
          <p:nvPr/>
        </p:nvSpPr>
        <p:spPr>
          <a:xfrm>
            <a:off x="24202142" y="24201090"/>
            <a:ext cx="645626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Disagree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F2A37088-8E11-4C5E-A2D6-0C5C94E158EF}"/>
              </a:ext>
            </a:extLst>
          </p:cNvPr>
          <p:cNvSpPr txBox="1"/>
          <p:nvPr/>
        </p:nvSpPr>
        <p:spPr>
          <a:xfrm>
            <a:off x="24962368" y="24079301"/>
            <a:ext cx="1437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Guess: </a:t>
            </a:r>
            <a:r>
              <a:rPr lang="en-US" sz="1400" b="1" dirty="0"/>
              <a:t>1974</a:t>
            </a:r>
          </a:p>
          <a:p>
            <a:r>
              <a:rPr lang="en-US" sz="1400" dirty="0"/>
              <a:t>Consensus: 1</a:t>
            </a:r>
          </a:p>
          <a:p>
            <a:r>
              <a:rPr lang="en-US" sz="1400" dirty="0"/>
              <a:t>Confidence: </a:t>
            </a:r>
            <a:r>
              <a:rPr lang="en-US" sz="1400" b="1" dirty="0">
                <a:solidFill>
                  <a:srgbClr val="FF0000"/>
                </a:solidFill>
              </a:rPr>
              <a:t>Low</a:t>
            </a:r>
          </a:p>
        </p:txBody>
      </p:sp>
      <p:pic>
        <p:nvPicPr>
          <p:cNvPr id="121" name="Picture 120" descr="A picture containing table&#10;&#10;Description automatically generated">
            <a:extLst>
              <a:ext uri="{FF2B5EF4-FFF2-40B4-BE49-F238E27FC236}">
                <a16:creationId xmlns:a16="http://schemas.microsoft.com/office/drawing/2014/main" id="{FC26E5A2-861F-42C4-86FF-DF092263F8B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234" y="23408630"/>
            <a:ext cx="975360" cy="457200"/>
          </a:xfrm>
          <a:prstGeom prst="rect">
            <a:avLst/>
          </a:prstGeom>
        </p:spPr>
      </p:pic>
      <p:pic>
        <p:nvPicPr>
          <p:cNvPr id="140" name="Picture 139" descr="A picture containing tripod&#10;&#10;Description automatically generated">
            <a:extLst>
              <a:ext uri="{FF2B5EF4-FFF2-40B4-BE49-F238E27FC236}">
                <a16:creationId xmlns:a16="http://schemas.microsoft.com/office/drawing/2014/main" id="{E91F02A6-02F9-4539-847B-91561BCE9D70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063" y="23454350"/>
            <a:ext cx="877824" cy="365760"/>
          </a:xfrm>
          <a:prstGeom prst="rect">
            <a:avLst/>
          </a:prstGeom>
        </p:spPr>
      </p:pic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DB9FFCC-F02C-4E6B-B612-8A0E47B10010}"/>
              </a:ext>
            </a:extLst>
          </p:cNvPr>
          <p:cNvCxnSpPr>
            <a:stCxn id="140" idx="3"/>
            <a:endCxn id="121" idx="1"/>
          </p:cNvCxnSpPr>
          <p:nvPr/>
        </p:nvCxnSpPr>
        <p:spPr>
          <a:xfrm>
            <a:off x="15991887" y="23637230"/>
            <a:ext cx="4633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Picture 196" descr="A drawing of a person&#10;&#10;Description automatically generated">
            <a:extLst>
              <a:ext uri="{FF2B5EF4-FFF2-40B4-BE49-F238E27FC236}">
                <a16:creationId xmlns:a16="http://schemas.microsoft.com/office/drawing/2014/main" id="{3061F925-CDD3-45E0-A000-0CE5715AEDD0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000" y="23785109"/>
            <a:ext cx="902368" cy="457200"/>
          </a:xfrm>
          <a:prstGeom prst="rect">
            <a:avLst/>
          </a:prstGeom>
        </p:spPr>
      </p:pic>
      <p:pic>
        <p:nvPicPr>
          <p:cNvPr id="200" name="Picture 199" descr="A picture containing table&#10;&#10;Description automatically generated">
            <a:extLst>
              <a:ext uri="{FF2B5EF4-FFF2-40B4-BE49-F238E27FC236}">
                <a16:creationId xmlns:a16="http://schemas.microsoft.com/office/drawing/2014/main" id="{2867869D-048A-4324-9C39-807CBA8F3605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067" y="23830767"/>
            <a:ext cx="797668" cy="365760"/>
          </a:xfrm>
          <a:prstGeom prst="rect">
            <a:avLst/>
          </a:prstGeom>
        </p:spPr>
      </p:pic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49BDFE5B-B348-4B36-93B3-5D7826D042FE}"/>
              </a:ext>
            </a:extLst>
          </p:cNvPr>
          <p:cNvCxnSpPr>
            <a:cxnSpLocks/>
            <a:stCxn id="200" idx="3"/>
            <a:endCxn id="197" idx="1"/>
          </p:cNvCxnSpPr>
          <p:nvPr/>
        </p:nvCxnSpPr>
        <p:spPr>
          <a:xfrm>
            <a:off x="15906735" y="24013647"/>
            <a:ext cx="601265" cy="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209" descr="A close up of a device&#10;&#10;Description automatically generated">
            <a:extLst>
              <a:ext uri="{FF2B5EF4-FFF2-40B4-BE49-F238E27FC236}">
                <a16:creationId xmlns:a16="http://schemas.microsoft.com/office/drawing/2014/main" id="{4AFE7916-B146-4836-AE5C-20F1AC46B3AB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421" y="24203363"/>
            <a:ext cx="1186249" cy="365760"/>
          </a:xfrm>
          <a:prstGeom prst="rect">
            <a:avLst/>
          </a:prstGeom>
        </p:spPr>
      </p:pic>
      <p:pic>
        <p:nvPicPr>
          <p:cNvPr id="249" name="Picture 248" descr="A close up of a tripod&#10;&#10;Description automatically generated">
            <a:extLst>
              <a:ext uri="{FF2B5EF4-FFF2-40B4-BE49-F238E27FC236}">
                <a16:creationId xmlns:a16="http://schemas.microsoft.com/office/drawing/2014/main" id="{5C087709-36BD-4FC3-ADE0-8462D350228F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800" y="24154565"/>
            <a:ext cx="1326229" cy="457200"/>
          </a:xfrm>
          <a:prstGeom prst="rect">
            <a:avLst/>
          </a:prstGeom>
        </p:spPr>
      </p:pic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69CEACF8-5210-41A6-ADC0-59D9E07C3FA5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16020670" y="24386243"/>
            <a:ext cx="4530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259DC14E-B417-4821-A7D8-70BAF9B37C96}"/>
              </a:ext>
            </a:extLst>
          </p:cNvPr>
          <p:cNvSpPr txBox="1"/>
          <p:nvPr/>
        </p:nvSpPr>
        <p:spPr>
          <a:xfrm>
            <a:off x="19120553" y="23388636"/>
            <a:ext cx="325089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Pass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345E777E-F9E4-448B-AAB4-DBFBA12B62C2}"/>
              </a:ext>
            </a:extLst>
          </p:cNvPr>
          <p:cNvSpPr txBox="1"/>
          <p:nvPr/>
        </p:nvSpPr>
        <p:spPr>
          <a:xfrm>
            <a:off x="18778691" y="24260025"/>
            <a:ext cx="32553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Fail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24BE878E-0EF2-46D4-842D-AD6BD9F0FE49}"/>
              </a:ext>
            </a:extLst>
          </p:cNvPr>
          <p:cNvSpPr txBox="1"/>
          <p:nvPr/>
        </p:nvSpPr>
        <p:spPr>
          <a:xfrm>
            <a:off x="23510865" y="15026589"/>
            <a:ext cx="16891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u="sng" dirty="0"/>
              <a:t>7. Write Data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5354</TotalTime>
  <Words>1692</Words>
  <Application>Microsoft Office PowerPoint</Application>
  <PresentationFormat>Custom</PresentationFormat>
  <Paragraphs>413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Hieu Dinh</dc:creator>
  <cp:lastModifiedBy>Hieu Dinh</cp:lastModifiedBy>
  <cp:revision>148</cp:revision>
  <dcterms:created xsi:type="dcterms:W3CDTF">2020-03-08T16:43:06Z</dcterms:created>
  <dcterms:modified xsi:type="dcterms:W3CDTF">2020-03-16T11:47:26Z</dcterms:modified>
</cp:coreProperties>
</file>